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tags/tag18.xml" ContentType="application/vnd.openxmlformats-officedocument.presentationml.tags+xml"/>
  <Override PartName="/ppt/notesSlides/notesSlide21.xml" ContentType="application/vnd.openxmlformats-officedocument.presentationml.notesSlide+xml"/>
  <Override PartName="/ppt/tags/tag19.xml" ContentType="application/vnd.openxmlformats-officedocument.presentationml.tags+xml"/>
  <Override PartName="/ppt/notesSlides/notesSlide22.xml" ContentType="application/vnd.openxmlformats-officedocument.presentationml.notesSlide+xml"/>
  <Override PartName="/ppt/tags/tag20.xml" ContentType="application/vnd.openxmlformats-officedocument.presentationml.tags+xml"/>
  <Override PartName="/ppt/notesSlides/notesSlide23.xml" ContentType="application/vnd.openxmlformats-officedocument.presentationml.notesSlide+xml"/>
  <Override PartName="/ppt/tags/tag21.xml" ContentType="application/vnd.openxmlformats-officedocument.presentationml.tags+xml"/>
  <Override PartName="/ppt/notesSlides/notesSlide24.xml" ContentType="application/vnd.openxmlformats-officedocument.presentationml.notesSlide+xml"/>
  <Override PartName="/ppt/tags/tag22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23.xml" ContentType="application/vnd.openxmlformats-officedocument.presentationml.tags+xml"/>
  <Override PartName="/ppt/notesSlides/notesSlide27.xml" ContentType="application/vnd.openxmlformats-officedocument.presentationml.notesSlide+xml"/>
  <Override PartName="/ppt/tags/tag24.xml" ContentType="application/vnd.openxmlformats-officedocument.presentationml.tags+xml"/>
  <Override PartName="/ppt/notesSlides/notesSlide28.xml" ContentType="application/vnd.openxmlformats-officedocument.presentationml.notesSlide+xml"/>
  <Override PartName="/ppt/tags/tag25.xml" ContentType="application/vnd.openxmlformats-officedocument.presentationml.tags+xml"/>
  <Override PartName="/ppt/notesSlides/notesSlide29.xml" ContentType="application/vnd.openxmlformats-officedocument.presentationml.notesSlide+xml"/>
  <Override PartName="/ppt/tags/tag26.xml" ContentType="application/vnd.openxmlformats-officedocument.presentationml.tags+xml"/>
  <Override PartName="/ppt/notesSlides/notesSlide30.xml" ContentType="application/vnd.openxmlformats-officedocument.presentationml.notesSlide+xml"/>
  <Override PartName="/ppt/tags/tag27.xml" ContentType="application/vnd.openxmlformats-officedocument.presentationml.tags+xml"/>
  <Override PartName="/ppt/notesSlides/notesSlide31.xml" ContentType="application/vnd.openxmlformats-officedocument.presentationml.notesSlide+xml"/>
  <Override PartName="/ppt/tags/tag28.xml" ContentType="application/vnd.openxmlformats-officedocument.presentationml.tags+xml"/>
  <Override PartName="/ppt/notesSlides/notesSlide32.xml" ContentType="application/vnd.openxmlformats-officedocument.presentationml.notesSlide+xml"/>
  <Override PartName="/ppt/tags/tag29.xml" ContentType="application/vnd.openxmlformats-officedocument.presentationml.tags+xml"/>
  <Override PartName="/ppt/notesSlides/notesSlide33.xml" ContentType="application/vnd.openxmlformats-officedocument.presentationml.notesSlide+xml"/>
  <Override PartName="/ppt/tags/tag30.xml" ContentType="application/vnd.openxmlformats-officedocument.presentationml.tags+xml"/>
  <Override PartName="/ppt/notesSlides/notesSlide34.xml" ContentType="application/vnd.openxmlformats-officedocument.presentationml.notesSlide+xml"/>
  <Override PartName="/ppt/tags/tag31.xml" ContentType="application/vnd.openxmlformats-officedocument.presentationml.tags+xml"/>
  <Override PartName="/ppt/notesSlides/notesSlide35.xml" ContentType="application/vnd.openxmlformats-officedocument.presentationml.notesSlide+xml"/>
  <Override PartName="/ppt/tags/tag32.xml" ContentType="application/vnd.openxmlformats-officedocument.presentationml.tags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33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662" r:id="rId2"/>
    <p:sldId id="841" r:id="rId3"/>
    <p:sldId id="842" r:id="rId4"/>
    <p:sldId id="855" r:id="rId5"/>
    <p:sldId id="917" r:id="rId6"/>
    <p:sldId id="918" r:id="rId7"/>
    <p:sldId id="919" r:id="rId8"/>
    <p:sldId id="920" r:id="rId9"/>
    <p:sldId id="921" r:id="rId10"/>
    <p:sldId id="922" r:id="rId11"/>
    <p:sldId id="924" r:id="rId12"/>
    <p:sldId id="925" r:id="rId13"/>
    <p:sldId id="951" r:id="rId14"/>
    <p:sldId id="926" r:id="rId15"/>
    <p:sldId id="934" r:id="rId16"/>
    <p:sldId id="935" r:id="rId17"/>
    <p:sldId id="936" r:id="rId18"/>
    <p:sldId id="937" r:id="rId19"/>
    <p:sldId id="939" r:id="rId20"/>
    <p:sldId id="940" r:id="rId21"/>
    <p:sldId id="952" r:id="rId22"/>
    <p:sldId id="953" r:id="rId23"/>
    <p:sldId id="954" r:id="rId24"/>
    <p:sldId id="955" r:id="rId25"/>
    <p:sldId id="932" r:id="rId26"/>
    <p:sldId id="933" r:id="rId27"/>
    <p:sldId id="858" r:id="rId28"/>
    <p:sldId id="956" r:id="rId29"/>
    <p:sldId id="941" r:id="rId30"/>
    <p:sldId id="950" r:id="rId31"/>
    <p:sldId id="944" r:id="rId32"/>
    <p:sldId id="945" r:id="rId33"/>
    <p:sldId id="946" r:id="rId34"/>
    <p:sldId id="948" r:id="rId35"/>
    <p:sldId id="942" r:id="rId36"/>
    <p:sldId id="943" r:id="rId37"/>
    <p:sldId id="947" r:id="rId38"/>
    <p:sldId id="886" r:id="rId39"/>
    <p:sldId id="887" r:id="rId40"/>
    <p:sldId id="854" r:id="rId41"/>
    <p:sldId id="590" r:id="rId42"/>
    <p:sldId id="591" r:id="rId43"/>
    <p:sldId id="593" r:id="rId44"/>
  </p:sldIdLst>
  <p:sldSz cx="9144000" cy="5715000" type="screen16x1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97" userDrawn="1">
          <p15:clr>
            <a:srgbClr val="A4A3A4"/>
          </p15:clr>
        </p15:guide>
        <p15:guide id="2" pos="2993" userDrawn="1">
          <p15:clr>
            <a:srgbClr val="A4A3A4"/>
          </p15:clr>
        </p15:guide>
        <p15:guide id="3" orient="horz" pos="303" userDrawn="1">
          <p15:clr>
            <a:srgbClr val="A4A3A4"/>
          </p15:clr>
        </p15:guide>
        <p15:guide id="4" pos="5465" userDrawn="1">
          <p15:clr>
            <a:srgbClr val="A4A3A4"/>
          </p15:clr>
        </p15:guide>
        <p15:guide id="5" pos="317" userDrawn="1">
          <p15:clr>
            <a:srgbClr val="A4A3A4"/>
          </p15:clr>
        </p15:guide>
        <p15:guide id="6" pos="2767" userDrawn="1">
          <p15:clr>
            <a:srgbClr val="A4A3A4"/>
          </p15:clr>
        </p15:guide>
        <p15:guide id="7" pos="2880" userDrawn="1">
          <p15:clr>
            <a:srgbClr val="A4A3A4"/>
          </p15:clr>
        </p15:guide>
        <p15:guide id="8" orient="horz" pos="575" userDrawn="1">
          <p15:clr>
            <a:srgbClr val="A4A3A4"/>
          </p15:clr>
        </p15:guide>
        <p15:guide id="10" pos="431" userDrawn="1">
          <p15:clr>
            <a:srgbClr val="A4A3A4"/>
          </p15:clr>
        </p15:guide>
        <p15:guide id="12" pos="544" userDrawn="1">
          <p15:clr>
            <a:srgbClr val="A4A3A4"/>
          </p15:clr>
        </p15:guide>
        <p15:guide id="13" pos="4263" userDrawn="1">
          <p15:clr>
            <a:srgbClr val="A4A3A4"/>
          </p15:clr>
        </p15:guide>
        <p15:guide id="14" orient="horz" pos="1913" userDrawn="1">
          <p15:clr>
            <a:srgbClr val="A4A3A4"/>
          </p15:clr>
        </p15:guide>
        <p15:guide id="16" pos="1633" userDrawn="1">
          <p15:clr>
            <a:srgbClr val="A4A3A4"/>
          </p15:clr>
        </p15:guide>
        <p15:guide id="17" orient="horz" pos="1981" userDrawn="1">
          <p15:clr>
            <a:srgbClr val="A4A3A4"/>
          </p15:clr>
        </p15:guide>
        <p15:guide id="18" pos="15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7ED"/>
    <a:srgbClr val="EE4639"/>
    <a:srgbClr val="FEC9C5"/>
    <a:srgbClr val="D8F0F3"/>
    <a:srgbClr val="92C24E"/>
    <a:srgbClr val="FF7827"/>
    <a:srgbClr val="E4DDED"/>
    <a:srgbClr val="714FA0"/>
    <a:srgbClr val="FF7828"/>
    <a:srgbClr val="808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173E6F-B570-4EBC-B702-4ECBB7846667}" v="18" dt="2024-11-10T22:55:49.7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97" autoAdjust="0"/>
    <p:restoredTop sz="86667" autoAdjust="0"/>
  </p:normalViewPr>
  <p:slideViewPr>
    <p:cSldViewPr snapToGrid="0">
      <p:cViewPr varScale="1">
        <p:scale>
          <a:sx n="81" d="100"/>
          <a:sy n="81" d="100"/>
        </p:scale>
        <p:origin x="1272" y="62"/>
      </p:cViewPr>
      <p:guideLst>
        <p:guide orient="horz" pos="3297"/>
        <p:guide pos="2993"/>
        <p:guide orient="horz" pos="303"/>
        <p:guide pos="5465"/>
        <p:guide pos="317"/>
        <p:guide pos="2767"/>
        <p:guide pos="2880"/>
        <p:guide orient="horz" pos="575"/>
        <p:guide pos="431"/>
        <p:guide pos="544"/>
        <p:guide pos="4263"/>
        <p:guide orient="horz" pos="1913"/>
        <p:guide pos="1633"/>
        <p:guide orient="horz" pos="1981"/>
        <p:guide pos="1542"/>
      </p:guideLst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40" d="100"/>
        <a:sy n="140" d="100"/>
      </p:scale>
      <p:origin x="0" y="-365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74" d="100"/>
          <a:sy n="74" d="100"/>
        </p:scale>
        <p:origin x="-4472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ya garvich" userId="5be0e8c1e2936f7a" providerId="LiveId" clId="{74173E6F-B570-4EBC-B702-4ECBB7846667}"/>
    <pc:docChg chg="undo custSel modSld sldOrd">
      <pc:chgData name="katya garvich" userId="5be0e8c1e2936f7a" providerId="LiveId" clId="{74173E6F-B570-4EBC-B702-4ECBB7846667}" dt="2024-11-11T00:00:58.406" v="220" actId="6549"/>
      <pc:docMkLst>
        <pc:docMk/>
      </pc:docMkLst>
      <pc:sldChg chg="ord">
        <pc:chgData name="katya garvich" userId="5be0e8c1e2936f7a" providerId="LiveId" clId="{74173E6F-B570-4EBC-B702-4ECBB7846667}" dt="2024-11-10T17:33:18.841" v="1"/>
        <pc:sldMkLst>
          <pc:docMk/>
          <pc:sldMk cId="896882884" sldId="854"/>
        </pc:sldMkLst>
      </pc:sldChg>
      <pc:sldChg chg="modSp mod">
        <pc:chgData name="katya garvich" userId="5be0e8c1e2936f7a" providerId="LiveId" clId="{74173E6F-B570-4EBC-B702-4ECBB7846667}" dt="2024-11-10T22:27:49.594" v="14" actId="20577"/>
        <pc:sldMkLst>
          <pc:docMk/>
          <pc:sldMk cId="1574745084" sldId="919"/>
        </pc:sldMkLst>
        <pc:spChg chg="mod">
          <ac:chgData name="katya garvich" userId="5be0e8c1e2936f7a" providerId="LiveId" clId="{74173E6F-B570-4EBC-B702-4ECBB7846667}" dt="2024-11-10T22:27:49.594" v="14" actId="20577"/>
          <ac:spMkLst>
            <pc:docMk/>
            <pc:sldMk cId="1574745084" sldId="919"/>
            <ac:spMk id="13" creationId="{54642E28-119B-4B67-B136-E55AF7914E2E}"/>
          </ac:spMkLst>
        </pc:spChg>
      </pc:sldChg>
      <pc:sldChg chg="modSp mod">
        <pc:chgData name="katya garvich" userId="5be0e8c1e2936f7a" providerId="LiveId" clId="{74173E6F-B570-4EBC-B702-4ECBB7846667}" dt="2024-11-10T22:33:39.313" v="19" actId="20577"/>
        <pc:sldMkLst>
          <pc:docMk/>
          <pc:sldMk cId="1121852392" sldId="921"/>
        </pc:sldMkLst>
        <pc:spChg chg="mod">
          <ac:chgData name="katya garvich" userId="5be0e8c1e2936f7a" providerId="LiveId" clId="{74173E6F-B570-4EBC-B702-4ECBB7846667}" dt="2024-11-10T22:33:39.313" v="19" actId="20577"/>
          <ac:spMkLst>
            <pc:docMk/>
            <pc:sldMk cId="1121852392" sldId="921"/>
            <ac:spMk id="13" creationId="{54642E28-119B-4B67-B136-E55AF7914E2E}"/>
          </ac:spMkLst>
        </pc:spChg>
      </pc:sldChg>
      <pc:sldChg chg="modNotesTx">
        <pc:chgData name="katya garvich" userId="5be0e8c1e2936f7a" providerId="LiveId" clId="{74173E6F-B570-4EBC-B702-4ECBB7846667}" dt="2024-11-10T22:39:02.836" v="25" actId="20577"/>
        <pc:sldMkLst>
          <pc:docMk/>
          <pc:sldMk cId="421409316" sldId="925"/>
        </pc:sldMkLst>
      </pc:sldChg>
      <pc:sldChg chg="modNotesTx">
        <pc:chgData name="katya garvich" userId="5be0e8c1e2936f7a" providerId="LiveId" clId="{74173E6F-B570-4EBC-B702-4ECBB7846667}" dt="2024-11-10T23:07:46.761" v="84" actId="20577"/>
        <pc:sldMkLst>
          <pc:docMk/>
          <pc:sldMk cId="707734581" sldId="926"/>
        </pc:sldMkLst>
      </pc:sldChg>
      <pc:sldChg chg="modSp mod">
        <pc:chgData name="katya garvich" userId="5be0e8c1e2936f7a" providerId="LiveId" clId="{74173E6F-B570-4EBC-B702-4ECBB7846667}" dt="2024-11-10T23:36:42.250" v="189" actId="20577"/>
        <pc:sldMkLst>
          <pc:docMk/>
          <pc:sldMk cId="966483449" sldId="932"/>
        </pc:sldMkLst>
        <pc:spChg chg="mod">
          <ac:chgData name="katya garvich" userId="5be0e8c1e2936f7a" providerId="LiveId" clId="{74173E6F-B570-4EBC-B702-4ECBB7846667}" dt="2024-11-10T23:36:42.250" v="189" actId="20577"/>
          <ac:spMkLst>
            <pc:docMk/>
            <pc:sldMk cId="966483449" sldId="932"/>
            <ac:spMk id="13" creationId="{54642E28-119B-4B67-B136-E55AF7914E2E}"/>
          </ac:spMkLst>
        </pc:spChg>
      </pc:sldChg>
      <pc:sldChg chg="modSp mod">
        <pc:chgData name="katya garvich" userId="5be0e8c1e2936f7a" providerId="LiveId" clId="{74173E6F-B570-4EBC-B702-4ECBB7846667}" dt="2024-11-10T23:06:57.215" v="81" actId="20577"/>
        <pc:sldMkLst>
          <pc:docMk/>
          <pc:sldMk cId="1691316108" sldId="934"/>
        </pc:sldMkLst>
        <pc:graphicFrameChg chg="modGraphic">
          <ac:chgData name="katya garvich" userId="5be0e8c1e2936f7a" providerId="LiveId" clId="{74173E6F-B570-4EBC-B702-4ECBB7846667}" dt="2024-11-10T23:06:57.215" v="81" actId="20577"/>
          <ac:graphicFrameMkLst>
            <pc:docMk/>
            <pc:sldMk cId="1691316108" sldId="934"/>
            <ac:graphicFrameMk id="9" creationId="{00000000-0000-0000-0000-000000000000}"/>
          </ac:graphicFrameMkLst>
        </pc:graphicFrameChg>
      </pc:sldChg>
      <pc:sldChg chg="modSp mod">
        <pc:chgData name="katya garvich" userId="5be0e8c1e2936f7a" providerId="LiveId" clId="{74173E6F-B570-4EBC-B702-4ECBB7846667}" dt="2024-11-10T23:12:51.668" v="118" actId="20577"/>
        <pc:sldMkLst>
          <pc:docMk/>
          <pc:sldMk cId="13297838" sldId="937"/>
        </pc:sldMkLst>
        <pc:graphicFrameChg chg="modGraphic">
          <ac:chgData name="katya garvich" userId="5be0e8c1e2936f7a" providerId="LiveId" clId="{74173E6F-B570-4EBC-B702-4ECBB7846667}" dt="2024-11-10T23:12:51.668" v="118" actId="20577"/>
          <ac:graphicFrameMkLst>
            <pc:docMk/>
            <pc:sldMk cId="13297838" sldId="937"/>
            <ac:graphicFrameMk id="9" creationId="{00000000-0000-0000-0000-000000000000}"/>
          </ac:graphicFrameMkLst>
        </pc:graphicFrameChg>
      </pc:sldChg>
      <pc:sldChg chg="addSp modSp mod">
        <pc:chgData name="katya garvich" userId="5be0e8c1e2936f7a" providerId="LiveId" clId="{74173E6F-B570-4EBC-B702-4ECBB7846667}" dt="2024-11-10T23:16:10.883" v="139" actId="1076"/>
        <pc:sldMkLst>
          <pc:docMk/>
          <pc:sldMk cId="1562748996" sldId="939"/>
        </pc:sldMkLst>
        <pc:spChg chg="mod">
          <ac:chgData name="katya garvich" userId="5be0e8c1e2936f7a" providerId="LiveId" clId="{74173E6F-B570-4EBC-B702-4ECBB7846667}" dt="2024-11-10T23:14:18.179" v="130" actId="1037"/>
          <ac:spMkLst>
            <pc:docMk/>
            <pc:sldMk cId="1562748996" sldId="939"/>
            <ac:spMk id="11" creationId="{00000000-0000-0000-0000-000000000000}"/>
          </ac:spMkLst>
        </pc:spChg>
        <pc:spChg chg="mod">
          <ac:chgData name="katya garvich" userId="5be0e8c1e2936f7a" providerId="LiveId" clId="{74173E6F-B570-4EBC-B702-4ECBB7846667}" dt="2024-11-10T23:16:10.883" v="139" actId="1076"/>
          <ac:spMkLst>
            <pc:docMk/>
            <pc:sldMk cId="1562748996" sldId="939"/>
            <ac:spMk id="24" creationId="{00000000-0000-0000-0000-000000000000}"/>
          </ac:spMkLst>
        </pc:spChg>
        <pc:spChg chg="mod">
          <ac:chgData name="katya garvich" userId="5be0e8c1e2936f7a" providerId="LiveId" clId="{74173E6F-B570-4EBC-B702-4ECBB7846667}" dt="2024-11-10T23:14:26.233" v="131" actId="1076"/>
          <ac:spMkLst>
            <pc:docMk/>
            <pc:sldMk cId="1562748996" sldId="939"/>
            <ac:spMk id="25" creationId="{00000000-0000-0000-0000-000000000000}"/>
          </ac:spMkLst>
        </pc:spChg>
        <pc:cxnChg chg="mod">
          <ac:chgData name="katya garvich" userId="5be0e8c1e2936f7a" providerId="LiveId" clId="{74173E6F-B570-4EBC-B702-4ECBB7846667}" dt="2024-11-10T23:14:18.179" v="130" actId="1037"/>
          <ac:cxnSpMkLst>
            <pc:docMk/>
            <pc:sldMk cId="1562748996" sldId="939"/>
            <ac:cxnSpMk id="8" creationId="{00000000-0000-0000-0000-000000000000}"/>
          </ac:cxnSpMkLst>
        </pc:cxnChg>
        <pc:cxnChg chg="add mod">
          <ac:chgData name="katya garvich" userId="5be0e8c1e2936f7a" providerId="LiveId" clId="{74173E6F-B570-4EBC-B702-4ECBB7846667}" dt="2024-11-10T23:15:53.108" v="138" actId="208"/>
          <ac:cxnSpMkLst>
            <pc:docMk/>
            <pc:sldMk cId="1562748996" sldId="939"/>
            <ac:cxnSpMk id="9" creationId="{5E5D6107-8097-2C3A-D21A-7DF146A69AED}"/>
          </ac:cxnSpMkLst>
        </pc:cxnChg>
        <pc:cxnChg chg="mod">
          <ac:chgData name="katya garvich" userId="5be0e8c1e2936f7a" providerId="LiveId" clId="{74173E6F-B570-4EBC-B702-4ECBB7846667}" dt="2024-11-10T23:15:10.971" v="135" actId="14100"/>
          <ac:cxnSpMkLst>
            <pc:docMk/>
            <pc:sldMk cId="1562748996" sldId="939"/>
            <ac:cxnSpMk id="44" creationId="{00000000-0000-0000-0000-000000000000}"/>
          </ac:cxnSpMkLst>
        </pc:cxnChg>
      </pc:sldChg>
      <pc:sldChg chg="modSp mod">
        <pc:chgData name="katya garvich" userId="5be0e8c1e2936f7a" providerId="LiveId" clId="{74173E6F-B570-4EBC-B702-4ECBB7846667}" dt="2024-11-10T23:17:15.677" v="153" actId="1076"/>
        <pc:sldMkLst>
          <pc:docMk/>
          <pc:sldMk cId="1205150798" sldId="940"/>
        </pc:sldMkLst>
        <pc:spChg chg="mod">
          <ac:chgData name="katya garvich" userId="5be0e8c1e2936f7a" providerId="LiveId" clId="{74173E6F-B570-4EBC-B702-4ECBB7846667}" dt="2024-11-10T23:16:54.500" v="150" actId="1037"/>
          <ac:spMkLst>
            <pc:docMk/>
            <pc:sldMk cId="1205150798" sldId="940"/>
            <ac:spMk id="11" creationId="{00000000-0000-0000-0000-000000000000}"/>
          </ac:spMkLst>
        </pc:spChg>
        <pc:spChg chg="mod">
          <ac:chgData name="katya garvich" userId="5be0e8c1e2936f7a" providerId="LiveId" clId="{74173E6F-B570-4EBC-B702-4ECBB7846667}" dt="2024-11-10T23:17:15.677" v="153" actId="1076"/>
          <ac:spMkLst>
            <pc:docMk/>
            <pc:sldMk cId="1205150798" sldId="940"/>
            <ac:spMk id="25" creationId="{00000000-0000-0000-0000-000000000000}"/>
          </ac:spMkLst>
        </pc:spChg>
        <pc:cxnChg chg="mod">
          <ac:chgData name="katya garvich" userId="5be0e8c1e2936f7a" providerId="LiveId" clId="{74173E6F-B570-4EBC-B702-4ECBB7846667}" dt="2024-11-10T23:16:54.500" v="150" actId="1037"/>
          <ac:cxnSpMkLst>
            <pc:docMk/>
            <pc:sldMk cId="1205150798" sldId="940"/>
            <ac:cxnSpMk id="8" creationId="{00000000-0000-0000-0000-000000000000}"/>
          </ac:cxnSpMkLst>
        </pc:cxnChg>
        <pc:cxnChg chg="mod">
          <ac:chgData name="katya garvich" userId="5be0e8c1e2936f7a" providerId="LiveId" clId="{74173E6F-B570-4EBC-B702-4ECBB7846667}" dt="2024-11-10T23:17:09.549" v="152" actId="14100"/>
          <ac:cxnSpMkLst>
            <pc:docMk/>
            <pc:sldMk cId="1205150798" sldId="940"/>
            <ac:cxnSpMk id="44" creationId="{00000000-0000-0000-0000-000000000000}"/>
          </ac:cxnSpMkLst>
        </pc:cxnChg>
      </pc:sldChg>
      <pc:sldChg chg="modSp mod">
        <pc:chgData name="katya garvich" userId="5be0e8c1e2936f7a" providerId="LiveId" clId="{74173E6F-B570-4EBC-B702-4ECBB7846667}" dt="2024-11-10T23:39:47.602" v="191" actId="20577"/>
        <pc:sldMkLst>
          <pc:docMk/>
          <pc:sldMk cId="1812443402" sldId="941"/>
        </pc:sldMkLst>
        <pc:spChg chg="mod">
          <ac:chgData name="katya garvich" userId="5be0e8c1e2936f7a" providerId="LiveId" clId="{74173E6F-B570-4EBC-B702-4ECBB7846667}" dt="2024-11-10T23:39:47.602" v="191" actId="20577"/>
          <ac:spMkLst>
            <pc:docMk/>
            <pc:sldMk cId="1812443402" sldId="941"/>
            <ac:spMk id="9" creationId="{54642E28-119B-4B67-B136-E55AF7914E2E}"/>
          </ac:spMkLst>
        </pc:spChg>
      </pc:sldChg>
      <pc:sldChg chg="modNotesTx">
        <pc:chgData name="katya garvich" userId="5be0e8c1e2936f7a" providerId="LiveId" clId="{74173E6F-B570-4EBC-B702-4ECBB7846667}" dt="2024-11-10T23:59:39.745" v="219" actId="20577"/>
        <pc:sldMkLst>
          <pc:docMk/>
          <pc:sldMk cId="501986086" sldId="942"/>
        </pc:sldMkLst>
      </pc:sldChg>
      <pc:sldChg chg="modNotesTx">
        <pc:chgData name="katya garvich" userId="5be0e8c1e2936f7a" providerId="LiveId" clId="{74173E6F-B570-4EBC-B702-4ECBB7846667}" dt="2024-11-11T00:00:58.406" v="220" actId="6549"/>
        <pc:sldMkLst>
          <pc:docMk/>
          <pc:sldMk cId="925748481" sldId="943"/>
        </pc:sldMkLst>
      </pc:sldChg>
      <pc:sldChg chg="modSp mod modNotesTx">
        <pc:chgData name="katya garvich" userId="5be0e8c1e2936f7a" providerId="LiveId" clId="{74173E6F-B570-4EBC-B702-4ECBB7846667}" dt="2024-11-10T23:47:08.686" v="193"/>
        <pc:sldMkLst>
          <pc:docMk/>
          <pc:sldMk cId="1218988940" sldId="944"/>
        </pc:sldMkLst>
        <pc:spChg chg="mod">
          <ac:chgData name="katya garvich" userId="5be0e8c1e2936f7a" providerId="LiveId" clId="{74173E6F-B570-4EBC-B702-4ECBB7846667}" dt="2024-11-10T23:47:06.662" v="192" actId="21"/>
          <ac:spMkLst>
            <pc:docMk/>
            <pc:sldMk cId="1218988940" sldId="944"/>
            <ac:spMk id="13" creationId="{54642E28-119B-4B67-B136-E55AF7914E2E}"/>
          </ac:spMkLst>
        </pc:spChg>
      </pc:sldChg>
      <pc:sldChg chg="modSp mod">
        <pc:chgData name="katya garvich" userId="5be0e8c1e2936f7a" providerId="LiveId" clId="{74173E6F-B570-4EBC-B702-4ECBB7846667}" dt="2024-11-10T23:49:56.395" v="197" actId="14100"/>
        <pc:sldMkLst>
          <pc:docMk/>
          <pc:sldMk cId="309722134" sldId="946"/>
        </pc:sldMkLst>
        <pc:spChg chg="mod">
          <ac:chgData name="katya garvich" userId="5be0e8c1e2936f7a" providerId="LiveId" clId="{74173E6F-B570-4EBC-B702-4ECBB7846667}" dt="2024-11-10T23:49:56.395" v="197" actId="14100"/>
          <ac:spMkLst>
            <pc:docMk/>
            <pc:sldMk cId="309722134" sldId="946"/>
            <ac:spMk id="18" creationId="{00000000-0000-0000-0000-000000000000}"/>
          </ac:spMkLst>
        </pc:spChg>
      </pc:sldChg>
      <pc:sldChg chg="modNotesTx">
        <pc:chgData name="katya garvich" userId="5be0e8c1e2936f7a" providerId="LiveId" clId="{74173E6F-B570-4EBC-B702-4ECBB7846667}" dt="2024-11-10T23:57:31.375" v="218" actId="20577"/>
        <pc:sldMkLst>
          <pc:docMk/>
          <pc:sldMk cId="1328674413" sldId="948"/>
        </pc:sldMkLst>
      </pc:sldChg>
      <pc:sldChg chg="modSp modNotesTx">
        <pc:chgData name="katya garvich" userId="5be0e8c1e2936f7a" providerId="LiveId" clId="{74173E6F-B570-4EBC-B702-4ECBB7846667}" dt="2024-11-10T22:55:49.777" v="52" actId="20577"/>
        <pc:sldMkLst>
          <pc:docMk/>
          <pc:sldMk cId="1276070283" sldId="951"/>
        </pc:sldMkLst>
        <pc:graphicFrameChg chg="mod">
          <ac:chgData name="katya garvich" userId="5be0e8c1e2936f7a" providerId="LiveId" clId="{74173E6F-B570-4EBC-B702-4ECBB7846667}" dt="2024-11-10T22:55:49.777" v="52" actId="20577"/>
          <ac:graphicFrameMkLst>
            <pc:docMk/>
            <pc:sldMk cId="1276070283" sldId="951"/>
            <ac:graphicFrameMk id="2" creationId="{A8BABAA1-2374-47B4-8EF2-62423C2ED23E}"/>
          </ac:graphicFrameMkLst>
        </pc:graphicFrameChg>
      </pc:sldChg>
      <pc:sldChg chg="modSp mod">
        <pc:chgData name="katya garvich" userId="5be0e8c1e2936f7a" providerId="LiveId" clId="{74173E6F-B570-4EBC-B702-4ECBB7846667}" dt="2024-11-10T23:28:47.629" v="181" actId="20577"/>
        <pc:sldMkLst>
          <pc:docMk/>
          <pc:sldMk cId="1239196104" sldId="953"/>
        </pc:sldMkLst>
        <pc:graphicFrameChg chg="modGraphic">
          <ac:chgData name="katya garvich" userId="5be0e8c1e2936f7a" providerId="LiveId" clId="{74173E6F-B570-4EBC-B702-4ECBB7846667}" dt="2024-11-10T23:28:47.629" v="181" actId="20577"/>
          <ac:graphicFrameMkLst>
            <pc:docMk/>
            <pc:sldMk cId="1239196104" sldId="953"/>
            <ac:graphicFrameMk id="4" creationId="{A2F253EF-15FC-48CD-8C5C-9AE4C059076D}"/>
          </ac:graphicFrameMkLst>
        </pc:graphicFrameChg>
      </pc:sldChg>
    </pc:docChg>
  </pc:docChgLst>
</pc:chgInfo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4E26A3-2377-4D12-99A5-7F6CEE0FE949}" type="doc">
      <dgm:prSet loTypeId="urn:microsoft.com/office/officeart/2005/8/layout/h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s-PE"/>
        </a:p>
      </dgm:t>
    </dgm:pt>
    <dgm:pt modelId="{0EE761DE-00F2-44F3-AFAA-C6EFA3A4CF6C}">
      <dgm:prSet phldrT="[Texto]" custT="1"/>
      <dgm:spPr/>
      <dgm:t>
        <a:bodyPr/>
        <a:lstStyle/>
        <a:p>
          <a:r>
            <a:rPr lang="es-ES" sz="2400" dirty="0"/>
            <a:t>PHVA (Ciclo de Deming)</a:t>
          </a:r>
          <a:endParaRPr lang="es-PE" sz="4000" dirty="0"/>
        </a:p>
      </dgm:t>
    </dgm:pt>
    <dgm:pt modelId="{31D5B71A-043B-4F89-8417-5FB75E179BE5}" type="parTrans" cxnId="{F7957C10-574E-4320-80D4-757628439821}">
      <dgm:prSet/>
      <dgm:spPr/>
      <dgm:t>
        <a:bodyPr/>
        <a:lstStyle/>
        <a:p>
          <a:endParaRPr lang="es-PE"/>
        </a:p>
      </dgm:t>
    </dgm:pt>
    <dgm:pt modelId="{B5F67860-1E26-4625-BE3F-8D096908CDD3}" type="sibTrans" cxnId="{F7957C10-574E-4320-80D4-757628439821}">
      <dgm:prSet/>
      <dgm:spPr/>
      <dgm:t>
        <a:bodyPr/>
        <a:lstStyle/>
        <a:p>
          <a:endParaRPr lang="es-PE"/>
        </a:p>
      </dgm:t>
    </dgm:pt>
    <dgm:pt modelId="{E0CA597C-CEE8-49ED-AB98-DB4ACC826913}">
      <dgm:prSet phldrT="[Texto]" custT="1"/>
      <dgm:spPr/>
      <dgm:t>
        <a:bodyPr/>
        <a:lstStyle/>
        <a:p>
          <a:r>
            <a:rPr lang="es-ES" sz="1100" dirty="0"/>
            <a:t>Es un método iterativo de cuatro pasos que se utiliza para lograr la mejora continua de los procesos y servicios.</a:t>
          </a:r>
          <a:endParaRPr lang="es-PE" sz="1100" dirty="0"/>
        </a:p>
      </dgm:t>
    </dgm:pt>
    <dgm:pt modelId="{9EC548DF-114D-4D2F-ACC3-9B6815A7FFEF}" type="parTrans" cxnId="{1A566D56-7CB4-4E44-AD19-EB648609671E}">
      <dgm:prSet/>
      <dgm:spPr/>
      <dgm:t>
        <a:bodyPr/>
        <a:lstStyle/>
        <a:p>
          <a:endParaRPr lang="es-PE"/>
        </a:p>
      </dgm:t>
    </dgm:pt>
    <dgm:pt modelId="{10847133-9709-42C4-889E-3B20A11D2572}" type="sibTrans" cxnId="{1A566D56-7CB4-4E44-AD19-EB648609671E}">
      <dgm:prSet/>
      <dgm:spPr/>
      <dgm:t>
        <a:bodyPr/>
        <a:lstStyle/>
        <a:p>
          <a:endParaRPr lang="es-PE"/>
        </a:p>
      </dgm:t>
    </dgm:pt>
    <dgm:pt modelId="{D9C68828-0AC3-4DE5-8551-BE3DE2A7FD6A}">
      <dgm:prSet phldrT="[Texto]" custT="1"/>
      <dgm:spPr/>
      <dgm:t>
        <a:bodyPr/>
        <a:lstStyle/>
        <a:p>
          <a:r>
            <a:rPr lang="es-ES" sz="2400" dirty="0"/>
            <a:t>SIX SIGMA</a:t>
          </a:r>
          <a:endParaRPr lang="es-PE" sz="2400" dirty="0"/>
        </a:p>
      </dgm:t>
    </dgm:pt>
    <dgm:pt modelId="{F334B83F-29CB-4437-B7AB-23D4AE3F0B2B}" type="parTrans" cxnId="{2751028B-F58E-411D-9A5F-F7C557FAB882}">
      <dgm:prSet/>
      <dgm:spPr/>
      <dgm:t>
        <a:bodyPr/>
        <a:lstStyle/>
        <a:p>
          <a:endParaRPr lang="es-PE"/>
        </a:p>
      </dgm:t>
    </dgm:pt>
    <dgm:pt modelId="{912BFAFD-0FF3-47F9-98D0-9F0C903CFA9D}" type="sibTrans" cxnId="{2751028B-F58E-411D-9A5F-F7C557FAB882}">
      <dgm:prSet/>
      <dgm:spPr/>
      <dgm:t>
        <a:bodyPr/>
        <a:lstStyle/>
        <a:p>
          <a:endParaRPr lang="es-PE"/>
        </a:p>
      </dgm:t>
    </dgm:pt>
    <dgm:pt modelId="{4707385D-8C1E-4C29-A508-7B0AA414A312}">
      <dgm:prSet phldrT="[Texto]" custT="1"/>
      <dgm:spPr/>
      <dgm:t>
        <a:bodyPr/>
        <a:lstStyle/>
        <a:p>
          <a:r>
            <a:rPr lang="es-ES" sz="1100" dirty="0"/>
            <a:t>Es una metodología que se utiliza para identificar las causas de los errores y reducir la variabilidad en los procesos de negocio. </a:t>
          </a:r>
          <a:endParaRPr lang="es-PE" sz="1100" dirty="0"/>
        </a:p>
      </dgm:t>
    </dgm:pt>
    <dgm:pt modelId="{73F60D77-58BD-4A0A-ACFC-D511685A2E5C}" type="parTrans" cxnId="{DA38265B-908B-47D7-94E9-2C11A41B3D44}">
      <dgm:prSet/>
      <dgm:spPr/>
      <dgm:t>
        <a:bodyPr/>
        <a:lstStyle/>
        <a:p>
          <a:endParaRPr lang="es-PE"/>
        </a:p>
      </dgm:t>
    </dgm:pt>
    <dgm:pt modelId="{AD3E1A0B-BDDA-4DB6-B1A0-2AE072B8BAF1}" type="sibTrans" cxnId="{DA38265B-908B-47D7-94E9-2C11A41B3D44}">
      <dgm:prSet/>
      <dgm:spPr/>
      <dgm:t>
        <a:bodyPr/>
        <a:lstStyle/>
        <a:p>
          <a:endParaRPr lang="es-PE"/>
        </a:p>
      </dgm:t>
    </dgm:pt>
    <dgm:pt modelId="{D77D917B-C8B4-4F5E-9BE8-32EA35F1D8D6}">
      <dgm:prSet phldrT="[Texto]" custT="1"/>
      <dgm:spPr/>
      <dgm:t>
        <a:bodyPr/>
        <a:lstStyle/>
        <a:p>
          <a:r>
            <a:rPr lang="es-ES" sz="1100" b="1" dirty="0"/>
            <a:t>Definir</a:t>
          </a:r>
          <a:r>
            <a:rPr lang="es-ES" sz="1100" dirty="0"/>
            <a:t> el problema de calidad.</a:t>
          </a:r>
          <a:endParaRPr lang="es-PE" sz="1100" dirty="0"/>
        </a:p>
      </dgm:t>
    </dgm:pt>
    <dgm:pt modelId="{E31CD235-7FC0-46B6-91C6-BAE83D30E192}" type="parTrans" cxnId="{FB7F6BF2-77BE-4B5F-A166-148F7648DD1B}">
      <dgm:prSet/>
      <dgm:spPr/>
      <dgm:t>
        <a:bodyPr/>
        <a:lstStyle/>
        <a:p>
          <a:endParaRPr lang="es-PE"/>
        </a:p>
      </dgm:t>
    </dgm:pt>
    <dgm:pt modelId="{D16D26C7-00DC-474E-AE67-3B67C8863F37}" type="sibTrans" cxnId="{FB7F6BF2-77BE-4B5F-A166-148F7648DD1B}">
      <dgm:prSet/>
      <dgm:spPr/>
      <dgm:t>
        <a:bodyPr/>
        <a:lstStyle/>
        <a:p>
          <a:endParaRPr lang="es-PE"/>
        </a:p>
      </dgm:t>
    </dgm:pt>
    <dgm:pt modelId="{C5093F21-D4E6-43D9-97AD-E43478E544E2}">
      <dgm:prSet phldrT="[Texto]" custT="1"/>
      <dgm:spPr/>
      <dgm:t>
        <a:bodyPr/>
        <a:lstStyle/>
        <a:p>
          <a:r>
            <a:rPr lang="es-ES" sz="1100" b="1" dirty="0"/>
            <a:t>Planear</a:t>
          </a:r>
          <a:r>
            <a:rPr lang="es-ES" sz="1100" dirty="0"/>
            <a:t>: Definir los objetivos y procesos necesarios para entregar resultados de acuerdo con los requisitos del cliente.</a:t>
          </a:r>
          <a:endParaRPr lang="es-PE" sz="1100" dirty="0"/>
        </a:p>
      </dgm:t>
    </dgm:pt>
    <dgm:pt modelId="{79475B72-77EA-47CA-A9D7-0AD0A5A58622}" type="parTrans" cxnId="{C745D57D-7D09-4F37-BA18-FAF1FB35903D}">
      <dgm:prSet/>
      <dgm:spPr/>
      <dgm:t>
        <a:bodyPr/>
        <a:lstStyle/>
        <a:p>
          <a:endParaRPr lang="es-PE"/>
        </a:p>
      </dgm:t>
    </dgm:pt>
    <dgm:pt modelId="{1A91DC40-3F5B-4ED3-8DFD-7DF1B00FCA1B}" type="sibTrans" cxnId="{C745D57D-7D09-4F37-BA18-FAF1FB35903D}">
      <dgm:prSet/>
      <dgm:spPr/>
      <dgm:t>
        <a:bodyPr/>
        <a:lstStyle/>
        <a:p>
          <a:endParaRPr lang="es-PE"/>
        </a:p>
      </dgm:t>
    </dgm:pt>
    <dgm:pt modelId="{03C2AFC8-8D0B-4BAA-92D7-5BC70890EE30}">
      <dgm:prSet phldrT="[Texto]" custT="1"/>
      <dgm:spPr/>
      <dgm:t>
        <a:bodyPr/>
        <a:lstStyle/>
        <a:p>
          <a:r>
            <a:rPr lang="es-PE" sz="1100" b="1" dirty="0"/>
            <a:t>Hacer</a:t>
          </a:r>
          <a:r>
            <a:rPr lang="es-PE" sz="1100" dirty="0"/>
            <a:t>: Implementar las mejoras en los procesos.</a:t>
          </a:r>
        </a:p>
      </dgm:t>
    </dgm:pt>
    <dgm:pt modelId="{5DD91991-AB32-4D73-A83D-3154EE6B422B}" type="parTrans" cxnId="{1CDC07F4-F5FE-4A74-8163-DC6A892EEF34}">
      <dgm:prSet/>
      <dgm:spPr/>
      <dgm:t>
        <a:bodyPr/>
        <a:lstStyle/>
        <a:p>
          <a:endParaRPr lang="es-PE"/>
        </a:p>
      </dgm:t>
    </dgm:pt>
    <dgm:pt modelId="{999F9CD0-E8DE-4D9E-8EB0-15933A9C54D2}" type="sibTrans" cxnId="{1CDC07F4-F5FE-4A74-8163-DC6A892EEF34}">
      <dgm:prSet/>
      <dgm:spPr/>
      <dgm:t>
        <a:bodyPr/>
        <a:lstStyle/>
        <a:p>
          <a:endParaRPr lang="es-PE"/>
        </a:p>
      </dgm:t>
    </dgm:pt>
    <dgm:pt modelId="{B6DA0761-AD30-4230-B92C-FCE1E5DFED96}">
      <dgm:prSet phldrT="[Texto]" custT="1"/>
      <dgm:spPr/>
      <dgm:t>
        <a:bodyPr/>
        <a:lstStyle/>
        <a:p>
          <a:r>
            <a:rPr lang="es-ES" sz="1100" b="1" dirty="0"/>
            <a:t>Verificar</a:t>
          </a:r>
          <a:r>
            <a:rPr lang="es-ES" sz="1100" dirty="0"/>
            <a:t>: Monitorear y medir los procesos y los productos contra los objetivos y los requisitos.</a:t>
          </a:r>
          <a:endParaRPr lang="es-PE" sz="1100" dirty="0"/>
        </a:p>
      </dgm:t>
    </dgm:pt>
    <dgm:pt modelId="{7EA2AE0F-9CCA-411B-87A3-6EFCA4B16F4E}" type="parTrans" cxnId="{4127236F-0DDC-48E2-A046-F3134EF5FC3B}">
      <dgm:prSet/>
      <dgm:spPr/>
      <dgm:t>
        <a:bodyPr/>
        <a:lstStyle/>
        <a:p>
          <a:endParaRPr lang="es-PE"/>
        </a:p>
      </dgm:t>
    </dgm:pt>
    <dgm:pt modelId="{CCA55B9F-F767-4428-8270-16C47FFFA0FB}" type="sibTrans" cxnId="{4127236F-0DDC-48E2-A046-F3134EF5FC3B}">
      <dgm:prSet/>
      <dgm:spPr/>
      <dgm:t>
        <a:bodyPr/>
        <a:lstStyle/>
        <a:p>
          <a:endParaRPr lang="es-PE"/>
        </a:p>
      </dgm:t>
    </dgm:pt>
    <dgm:pt modelId="{FDCD08D4-3CD1-40AB-B5DD-9456A1DA4FFF}">
      <dgm:prSet phldrT="[Texto]" custT="1"/>
      <dgm:spPr/>
      <dgm:t>
        <a:bodyPr/>
        <a:lstStyle/>
        <a:p>
          <a:r>
            <a:rPr lang="es-ES" sz="1100" b="1" dirty="0"/>
            <a:t>Actuar</a:t>
          </a:r>
          <a:r>
            <a:rPr lang="es-ES" sz="1100" dirty="0"/>
            <a:t>: Tomar acciones para mejorar continuamente el desempeño del proceso.</a:t>
          </a:r>
          <a:endParaRPr lang="es-PE" sz="1100" dirty="0"/>
        </a:p>
      </dgm:t>
    </dgm:pt>
    <dgm:pt modelId="{1553AA00-2CF2-4F08-82EB-E8AD9905BBFA}" type="parTrans" cxnId="{9EC38303-99D1-4DD1-A78D-8118A3C854FF}">
      <dgm:prSet/>
      <dgm:spPr/>
      <dgm:t>
        <a:bodyPr/>
        <a:lstStyle/>
        <a:p>
          <a:endParaRPr lang="es-PE"/>
        </a:p>
      </dgm:t>
    </dgm:pt>
    <dgm:pt modelId="{3DE2DCE8-DCE6-481B-859D-80D855EC1F7A}" type="sibTrans" cxnId="{9EC38303-99D1-4DD1-A78D-8118A3C854FF}">
      <dgm:prSet/>
      <dgm:spPr/>
      <dgm:t>
        <a:bodyPr/>
        <a:lstStyle/>
        <a:p>
          <a:endParaRPr lang="es-PE"/>
        </a:p>
      </dgm:t>
    </dgm:pt>
    <dgm:pt modelId="{E5FC47C7-0A0F-4C65-AA10-A1D334DF1091}">
      <dgm:prSet custT="1"/>
      <dgm:spPr/>
      <dgm:t>
        <a:bodyPr/>
        <a:lstStyle/>
        <a:p>
          <a:r>
            <a:rPr lang="es-ES" sz="1100" b="1" dirty="0"/>
            <a:t>Medir</a:t>
          </a:r>
          <a:r>
            <a:rPr lang="es-ES" sz="1100" dirty="0"/>
            <a:t> las variables críticas del proceso.</a:t>
          </a:r>
          <a:endParaRPr lang="es-PE" sz="1100" dirty="0"/>
        </a:p>
      </dgm:t>
    </dgm:pt>
    <dgm:pt modelId="{77DC3230-B949-423E-A756-886BDD8F4010}" type="parTrans" cxnId="{EE4B63BF-EC01-4972-A470-436CA97E3F81}">
      <dgm:prSet/>
      <dgm:spPr/>
      <dgm:t>
        <a:bodyPr/>
        <a:lstStyle/>
        <a:p>
          <a:endParaRPr lang="es-PE"/>
        </a:p>
      </dgm:t>
    </dgm:pt>
    <dgm:pt modelId="{16A28CD0-4B2E-4909-A728-C784FE178D3D}" type="sibTrans" cxnId="{EE4B63BF-EC01-4972-A470-436CA97E3F81}">
      <dgm:prSet/>
      <dgm:spPr/>
      <dgm:t>
        <a:bodyPr/>
        <a:lstStyle/>
        <a:p>
          <a:endParaRPr lang="es-PE"/>
        </a:p>
      </dgm:t>
    </dgm:pt>
    <dgm:pt modelId="{14A5C53B-0CDF-470B-B8C9-4E57E7A32DB3}">
      <dgm:prSet custT="1"/>
      <dgm:spPr/>
      <dgm:t>
        <a:bodyPr/>
        <a:lstStyle/>
        <a:p>
          <a:r>
            <a:rPr lang="es-ES" sz="1100" b="1" dirty="0"/>
            <a:t>Analizar</a:t>
          </a:r>
          <a:r>
            <a:rPr lang="es-ES" sz="1100" dirty="0"/>
            <a:t> en forma adecuada cada una las variables críticas identificadas en el proceso.</a:t>
          </a:r>
          <a:endParaRPr lang="es-PE" sz="1100" dirty="0"/>
        </a:p>
      </dgm:t>
    </dgm:pt>
    <dgm:pt modelId="{B1B46F79-EC11-4B79-9DC2-9334A1C6DC42}" type="parTrans" cxnId="{44648655-EB39-4B03-AC22-61A74DD6B17B}">
      <dgm:prSet/>
      <dgm:spPr/>
      <dgm:t>
        <a:bodyPr/>
        <a:lstStyle/>
        <a:p>
          <a:endParaRPr lang="es-PE"/>
        </a:p>
      </dgm:t>
    </dgm:pt>
    <dgm:pt modelId="{F5B04069-2FC6-4E85-BCCF-A71452384D78}" type="sibTrans" cxnId="{44648655-EB39-4B03-AC22-61A74DD6B17B}">
      <dgm:prSet/>
      <dgm:spPr/>
      <dgm:t>
        <a:bodyPr/>
        <a:lstStyle/>
        <a:p>
          <a:endParaRPr lang="es-PE"/>
        </a:p>
      </dgm:t>
    </dgm:pt>
    <dgm:pt modelId="{67DAC90B-7BA6-4360-85A3-648AD3C24B0F}">
      <dgm:prSet custT="1"/>
      <dgm:spPr/>
      <dgm:t>
        <a:bodyPr/>
        <a:lstStyle/>
        <a:p>
          <a:r>
            <a:rPr lang="es-ES" sz="1100" b="1" dirty="0"/>
            <a:t>Mejorar</a:t>
          </a:r>
          <a:r>
            <a:rPr lang="es-ES" sz="1100" dirty="0"/>
            <a:t> el proceso y verificar la solución final</a:t>
          </a:r>
          <a:endParaRPr lang="es-PE" sz="1100" dirty="0"/>
        </a:p>
      </dgm:t>
    </dgm:pt>
    <dgm:pt modelId="{455F6AD1-0087-44A9-924C-A8BE4F1D0309}" type="parTrans" cxnId="{CA0A7B0C-DB5C-4B83-A5BF-A4236881863C}">
      <dgm:prSet/>
      <dgm:spPr/>
      <dgm:t>
        <a:bodyPr/>
        <a:lstStyle/>
        <a:p>
          <a:endParaRPr lang="es-PE"/>
        </a:p>
      </dgm:t>
    </dgm:pt>
    <dgm:pt modelId="{BE17E2E0-F1B7-491E-B2E7-464041B7FBD0}" type="sibTrans" cxnId="{CA0A7B0C-DB5C-4B83-A5BF-A4236881863C}">
      <dgm:prSet/>
      <dgm:spPr/>
      <dgm:t>
        <a:bodyPr/>
        <a:lstStyle/>
        <a:p>
          <a:endParaRPr lang="es-PE"/>
        </a:p>
      </dgm:t>
    </dgm:pt>
    <dgm:pt modelId="{BE7E9DA0-48CB-41FF-B675-446AEF77E2CA}">
      <dgm:prSet custT="1"/>
      <dgm:spPr/>
      <dgm:t>
        <a:bodyPr/>
        <a:lstStyle/>
        <a:p>
          <a:r>
            <a:rPr lang="es-ES" sz="1100" b="1" dirty="0"/>
            <a:t>Controlar</a:t>
          </a:r>
          <a:r>
            <a:rPr lang="es-ES" sz="1100" dirty="0"/>
            <a:t> para realizar el seguimiento a estas mejoras</a:t>
          </a:r>
          <a:r>
            <a:rPr lang="es-ES" sz="1050" dirty="0"/>
            <a:t>.</a:t>
          </a:r>
          <a:endParaRPr lang="es-PE" sz="1050" dirty="0"/>
        </a:p>
      </dgm:t>
    </dgm:pt>
    <dgm:pt modelId="{95D425BA-F1F6-4E09-ABEE-25F3162CF33B}" type="parTrans" cxnId="{683BC822-6DD8-4A60-BD01-C1D71437F999}">
      <dgm:prSet/>
      <dgm:spPr/>
      <dgm:t>
        <a:bodyPr/>
        <a:lstStyle/>
        <a:p>
          <a:endParaRPr lang="es-PE"/>
        </a:p>
      </dgm:t>
    </dgm:pt>
    <dgm:pt modelId="{898F1BB3-6FCF-445E-8A75-EEC834EB6B6B}" type="sibTrans" cxnId="{683BC822-6DD8-4A60-BD01-C1D71437F999}">
      <dgm:prSet/>
      <dgm:spPr/>
      <dgm:t>
        <a:bodyPr/>
        <a:lstStyle/>
        <a:p>
          <a:endParaRPr lang="es-PE"/>
        </a:p>
      </dgm:t>
    </dgm:pt>
    <dgm:pt modelId="{3644586A-9A35-4E1A-84D4-DB3A198C9E77}">
      <dgm:prSet phldrT="[Texto]" custT="1"/>
      <dgm:spPr/>
      <dgm:t>
        <a:bodyPr/>
        <a:lstStyle/>
        <a:p>
          <a:endParaRPr lang="es-PE" sz="1100" dirty="0"/>
        </a:p>
      </dgm:t>
    </dgm:pt>
    <dgm:pt modelId="{CAB75E9C-2708-4A9E-AABD-AA2F14603E0A}" type="parTrans" cxnId="{7C18B630-E69A-45A1-81E6-A5502122418D}">
      <dgm:prSet/>
      <dgm:spPr/>
      <dgm:t>
        <a:bodyPr/>
        <a:lstStyle/>
        <a:p>
          <a:endParaRPr lang="es-PE"/>
        </a:p>
      </dgm:t>
    </dgm:pt>
    <dgm:pt modelId="{53144BC2-3144-46C2-BD4D-021F4F1E7019}" type="sibTrans" cxnId="{7C18B630-E69A-45A1-81E6-A5502122418D}">
      <dgm:prSet/>
      <dgm:spPr/>
      <dgm:t>
        <a:bodyPr/>
        <a:lstStyle/>
        <a:p>
          <a:endParaRPr lang="es-PE"/>
        </a:p>
      </dgm:t>
    </dgm:pt>
    <dgm:pt modelId="{9C848903-4B81-4969-BC0A-703184CC8808}">
      <dgm:prSet phldrT="[Texto]" custT="1"/>
      <dgm:spPr/>
      <dgm:t>
        <a:bodyPr/>
        <a:lstStyle/>
        <a:p>
          <a:endParaRPr lang="es-PE" sz="1100" dirty="0"/>
        </a:p>
      </dgm:t>
    </dgm:pt>
    <dgm:pt modelId="{875FC106-AB1B-46EE-98F2-04390F1CEC37}" type="parTrans" cxnId="{DE12EAF6-4C7F-4365-AED1-BF7502037C0E}">
      <dgm:prSet/>
      <dgm:spPr/>
      <dgm:t>
        <a:bodyPr/>
        <a:lstStyle/>
        <a:p>
          <a:endParaRPr lang="es-PE"/>
        </a:p>
      </dgm:t>
    </dgm:pt>
    <dgm:pt modelId="{0FA048A0-D266-4FC7-80AE-303F56C5C45B}" type="sibTrans" cxnId="{DE12EAF6-4C7F-4365-AED1-BF7502037C0E}">
      <dgm:prSet/>
      <dgm:spPr/>
      <dgm:t>
        <a:bodyPr/>
        <a:lstStyle/>
        <a:p>
          <a:endParaRPr lang="es-PE"/>
        </a:p>
      </dgm:t>
    </dgm:pt>
    <dgm:pt modelId="{9492CB74-9B7D-43AF-A71A-64D445313FE9}" type="pres">
      <dgm:prSet presAssocID="{284E26A3-2377-4D12-99A5-7F6CEE0FE949}" presName="Name0" presStyleCnt="0">
        <dgm:presLayoutVars>
          <dgm:dir/>
          <dgm:animLvl val="lvl"/>
          <dgm:resizeHandles val="exact"/>
        </dgm:presLayoutVars>
      </dgm:prSet>
      <dgm:spPr/>
    </dgm:pt>
    <dgm:pt modelId="{19C4D4FB-DAEF-4972-8707-013499C0DC84}" type="pres">
      <dgm:prSet presAssocID="{0EE761DE-00F2-44F3-AFAA-C6EFA3A4CF6C}" presName="composite" presStyleCnt="0"/>
      <dgm:spPr/>
    </dgm:pt>
    <dgm:pt modelId="{6C4EE281-8CD3-4F66-BE94-2C0DF368675A}" type="pres">
      <dgm:prSet presAssocID="{0EE761DE-00F2-44F3-AFAA-C6EFA3A4CF6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DDC083A5-C061-44B0-90E0-9E9C257F225A}" type="pres">
      <dgm:prSet presAssocID="{0EE761DE-00F2-44F3-AFAA-C6EFA3A4CF6C}" presName="desTx" presStyleLbl="alignAccFollowNode1" presStyleIdx="0" presStyleCnt="2">
        <dgm:presLayoutVars>
          <dgm:bulletEnabled val="1"/>
        </dgm:presLayoutVars>
      </dgm:prSet>
      <dgm:spPr/>
    </dgm:pt>
    <dgm:pt modelId="{C853505C-BFE4-4662-BA3D-F19645A1C6ED}" type="pres">
      <dgm:prSet presAssocID="{B5F67860-1E26-4625-BE3F-8D096908CDD3}" presName="space" presStyleCnt="0"/>
      <dgm:spPr/>
    </dgm:pt>
    <dgm:pt modelId="{1668E972-539F-4BD8-A73C-7E9229BC6830}" type="pres">
      <dgm:prSet presAssocID="{D9C68828-0AC3-4DE5-8551-BE3DE2A7FD6A}" presName="composite" presStyleCnt="0"/>
      <dgm:spPr/>
    </dgm:pt>
    <dgm:pt modelId="{231DAAAE-16DC-418F-9C00-4B64EADA486E}" type="pres">
      <dgm:prSet presAssocID="{D9C68828-0AC3-4DE5-8551-BE3DE2A7FD6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EBC9C66-8317-4CE2-B5B2-2CE6491FE749}" type="pres">
      <dgm:prSet presAssocID="{D9C68828-0AC3-4DE5-8551-BE3DE2A7FD6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9EC38303-99D1-4DD1-A78D-8118A3C854FF}" srcId="{0EE761DE-00F2-44F3-AFAA-C6EFA3A4CF6C}" destId="{FDCD08D4-3CD1-40AB-B5DD-9456A1DA4FFF}" srcOrd="5" destOrd="0" parTransId="{1553AA00-2CF2-4F08-82EB-E8AD9905BBFA}" sibTransId="{3DE2DCE8-DCE6-481B-859D-80D855EC1F7A}"/>
    <dgm:cxn modelId="{18BBFB07-882F-47C4-89FF-A4631138A8FD}" type="presOf" srcId="{C5093F21-D4E6-43D9-97AD-E43478E544E2}" destId="{DDC083A5-C061-44B0-90E0-9E9C257F225A}" srcOrd="0" destOrd="2" presId="urn:microsoft.com/office/officeart/2005/8/layout/hList1"/>
    <dgm:cxn modelId="{85636709-1DA2-4CE6-93E9-51CD058E5855}" type="presOf" srcId="{E5FC47C7-0A0F-4C65-AA10-A1D334DF1091}" destId="{1EBC9C66-8317-4CE2-B5B2-2CE6491FE749}" srcOrd="0" destOrd="3" presId="urn:microsoft.com/office/officeart/2005/8/layout/hList1"/>
    <dgm:cxn modelId="{CA0A7B0C-DB5C-4B83-A5BF-A4236881863C}" srcId="{D9C68828-0AC3-4DE5-8551-BE3DE2A7FD6A}" destId="{67DAC90B-7BA6-4360-85A3-648AD3C24B0F}" srcOrd="5" destOrd="0" parTransId="{455F6AD1-0087-44A9-924C-A8BE4F1D0309}" sibTransId="{BE17E2E0-F1B7-491E-B2E7-464041B7FBD0}"/>
    <dgm:cxn modelId="{F7957C10-574E-4320-80D4-757628439821}" srcId="{284E26A3-2377-4D12-99A5-7F6CEE0FE949}" destId="{0EE761DE-00F2-44F3-AFAA-C6EFA3A4CF6C}" srcOrd="0" destOrd="0" parTransId="{31D5B71A-043B-4F89-8417-5FB75E179BE5}" sibTransId="{B5F67860-1E26-4625-BE3F-8D096908CDD3}"/>
    <dgm:cxn modelId="{683BC822-6DD8-4A60-BD01-C1D71437F999}" srcId="{D9C68828-0AC3-4DE5-8551-BE3DE2A7FD6A}" destId="{BE7E9DA0-48CB-41FF-B675-446AEF77E2CA}" srcOrd="6" destOrd="0" parTransId="{95D425BA-F1F6-4E09-ABEE-25F3162CF33B}" sibTransId="{898F1BB3-6FCF-445E-8A75-EEC834EB6B6B}"/>
    <dgm:cxn modelId="{B5D2E226-F946-4954-A64A-CB83C38A7B3E}" type="presOf" srcId="{03C2AFC8-8D0B-4BAA-92D7-5BC70890EE30}" destId="{DDC083A5-C061-44B0-90E0-9E9C257F225A}" srcOrd="0" destOrd="3" presId="urn:microsoft.com/office/officeart/2005/8/layout/hList1"/>
    <dgm:cxn modelId="{7C18B630-E69A-45A1-81E6-A5502122418D}" srcId="{0EE761DE-00F2-44F3-AFAA-C6EFA3A4CF6C}" destId="{3644586A-9A35-4E1A-84D4-DB3A198C9E77}" srcOrd="1" destOrd="0" parTransId="{CAB75E9C-2708-4A9E-AABD-AA2F14603E0A}" sibTransId="{53144BC2-3144-46C2-BD4D-021F4F1E7019}"/>
    <dgm:cxn modelId="{DA38265B-908B-47D7-94E9-2C11A41B3D44}" srcId="{D9C68828-0AC3-4DE5-8551-BE3DE2A7FD6A}" destId="{4707385D-8C1E-4C29-A508-7B0AA414A312}" srcOrd="0" destOrd="0" parTransId="{73F60D77-58BD-4A0A-ACFC-D511685A2E5C}" sibTransId="{AD3E1A0B-BDDA-4DB6-B1A0-2AE072B8BAF1}"/>
    <dgm:cxn modelId="{62E20844-55FA-4A11-85B5-969225D475D1}" type="presOf" srcId="{0EE761DE-00F2-44F3-AFAA-C6EFA3A4CF6C}" destId="{6C4EE281-8CD3-4F66-BE94-2C0DF368675A}" srcOrd="0" destOrd="0" presId="urn:microsoft.com/office/officeart/2005/8/layout/hList1"/>
    <dgm:cxn modelId="{0E05F448-E32F-433B-8667-CBE42897BBAD}" type="presOf" srcId="{9C848903-4B81-4969-BC0A-703184CC8808}" destId="{1EBC9C66-8317-4CE2-B5B2-2CE6491FE749}" srcOrd="0" destOrd="1" presId="urn:microsoft.com/office/officeart/2005/8/layout/hList1"/>
    <dgm:cxn modelId="{4127236F-0DDC-48E2-A046-F3134EF5FC3B}" srcId="{0EE761DE-00F2-44F3-AFAA-C6EFA3A4CF6C}" destId="{B6DA0761-AD30-4230-B92C-FCE1E5DFED96}" srcOrd="4" destOrd="0" parTransId="{7EA2AE0F-9CCA-411B-87A3-6EFCA4B16F4E}" sibTransId="{CCA55B9F-F767-4428-8270-16C47FFFA0FB}"/>
    <dgm:cxn modelId="{44648655-EB39-4B03-AC22-61A74DD6B17B}" srcId="{D9C68828-0AC3-4DE5-8551-BE3DE2A7FD6A}" destId="{14A5C53B-0CDF-470B-B8C9-4E57E7A32DB3}" srcOrd="4" destOrd="0" parTransId="{B1B46F79-EC11-4B79-9DC2-9334A1C6DC42}" sibTransId="{F5B04069-2FC6-4E85-BCCF-A71452384D78}"/>
    <dgm:cxn modelId="{1A566D56-7CB4-4E44-AD19-EB648609671E}" srcId="{0EE761DE-00F2-44F3-AFAA-C6EFA3A4CF6C}" destId="{E0CA597C-CEE8-49ED-AB98-DB4ACC826913}" srcOrd="0" destOrd="0" parTransId="{9EC548DF-114D-4D2F-ACC3-9B6815A7FFEF}" sibTransId="{10847133-9709-42C4-889E-3B20A11D2572}"/>
    <dgm:cxn modelId="{C745D57D-7D09-4F37-BA18-FAF1FB35903D}" srcId="{0EE761DE-00F2-44F3-AFAA-C6EFA3A4CF6C}" destId="{C5093F21-D4E6-43D9-97AD-E43478E544E2}" srcOrd="2" destOrd="0" parTransId="{79475B72-77EA-47CA-A9D7-0AD0A5A58622}" sibTransId="{1A91DC40-3F5B-4ED3-8DFD-7DF1B00FCA1B}"/>
    <dgm:cxn modelId="{93F31B82-C3F1-4FAB-B71B-D51E33130761}" type="presOf" srcId="{4707385D-8C1E-4C29-A508-7B0AA414A312}" destId="{1EBC9C66-8317-4CE2-B5B2-2CE6491FE749}" srcOrd="0" destOrd="0" presId="urn:microsoft.com/office/officeart/2005/8/layout/hList1"/>
    <dgm:cxn modelId="{2751028B-F58E-411D-9A5F-F7C557FAB882}" srcId="{284E26A3-2377-4D12-99A5-7F6CEE0FE949}" destId="{D9C68828-0AC3-4DE5-8551-BE3DE2A7FD6A}" srcOrd="1" destOrd="0" parTransId="{F334B83F-29CB-4437-B7AB-23D4AE3F0B2B}" sibTransId="{912BFAFD-0FF3-47F9-98D0-9F0C903CFA9D}"/>
    <dgm:cxn modelId="{893FB58F-5301-4586-814C-E7BF55FFE792}" type="presOf" srcId="{14A5C53B-0CDF-470B-B8C9-4E57E7A32DB3}" destId="{1EBC9C66-8317-4CE2-B5B2-2CE6491FE749}" srcOrd="0" destOrd="4" presId="urn:microsoft.com/office/officeart/2005/8/layout/hList1"/>
    <dgm:cxn modelId="{49469D96-001C-43B8-9355-38536E976FAC}" type="presOf" srcId="{284E26A3-2377-4D12-99A5-7F6CEE0FE949}" destId="{9492CB74-9B7D-43AF-A71A-64D445313FE9}" srcOrd="0" destOrd="0" presId="urn:microsoft.com/office/officeart/2005/8/layout/hList1"/>
    <dgm:cxn modelId="{715A929C-AD74-45E9-91E4-4823863AF3C4}" type="presOf" srcId="{67DAC90B-7BA6-4360-85A3-648AD3C24B0F}" destId="{1EBC9C66-8317-4CE2-B5B2-2CE6491FE749}" srcOrd="0" destOrd="5" presId="urn:microsoft.com/office/officeart/2005/8/layout/hList1"/>
    <dgm:cxn modelId="{E2686F9F-D2AC-4C08-8663-66C342B543ED}" type="presOf" srcId="{3644586A-9A35-4E1A-84D4-DB3A198C9E77}" destId="{DDC083A5-C061-44B0-90E0-9E9C257F225A}" srcOrd="0" destOrd="1" presId="urn:microsoft.com/office/officeart/2005/8/layout/hList1"/>
    <dgm:cxn modelId="{12740EA2-36EA-4A14-AC28-EA1E39E6612E}" type="presOf" srcId="{FDCD08D4-3CD1-40AB-B5DD-9456A1DA4FFF}" destId="{DDC083A5-C061-44B0-90E0-9E9C257F225A}" srcOrd="0" destOrd="5" presId="urn:microsoft.com/office/officeart/2005/8/layout/hList1"/>
    <dgm:cxn modelId="{8F3059A3-5235-4DEB-ADEB-26E67A27F3E2}" type="presOf" srcId="{E0CA597C-CEE8-49ED-AB98-DB4ACC826913}" destId="{DDC083A5-C061-44B0-90E0-9E9C257F225A}" srcOrd="0" destOrd="0" presId="urn:microsoft.com/office/officeart/2005/8/layout/hList1"/>
    <dgm:cxn modelId="{EE4B63BF-EC01-4972-A470-436CA97E3F81}" srcId="{D9C68828-0AC3-4DE5-8551-BE3DE2A7FD6A}" destId="{E5FC47C7-0A0F-4C65-AA10-A1D334DF1091}" srcOrd="3" destOrd="0" parTransId="{77DC3230-B949-423E-A756-886BDD8F4010}" sibTransId="{16A28CD0-4B2E-4909-A728-C784FE178D3D}"/>
    <dgm:cxn modelId="{556010C2-2250-473E-823A-3B4133B7D306}" type="presOf" srcId="{D77D917B-C8B4-4F5E-9BE8-32EA35F1D8D6}" destId="{1EBC9C66-8317-4CE2-B5B2-2CE6491FE749}" srcOrd="0" destOrd="2" presId="urn:microsoft.com/office/officeart/2005/8/layout/hList1"/>
    <dgm:cxn modelId="{FD5DCFC6-6081-4347-A231-FF044BE85238}" type="presOf" srcId="{D9C68828-0AC3-4DE5-8551-BE3DE2A7FD6A}" destId="{231DAAAE-16DC-418F-9C00-4B64EADA486E}" srcOrd="0" destOrd="0" presId="urn:microsoft.com/office/officeart/2005/8/layout/hList1"/>
    <dgm:cxn modelId="{BED12DD8-EFC1-41B0-8512-FEBDE7FB844C}" type="presOf" srcId="{B6DA0761-AD30-4230-B92C-FCE1E5DFED96}" destId="{DDC083A5-C061-44B0-90E0-9E9C257F225A}" srcOrd="0" destOrd="4" presId="urn:microsoft.com/office/officeart/2005/8/layout/hList1"/>
    <dgm:cxn modelId="{1DD700E4-DFF6-4405-9925-2043DB07C818}" type="presOf" srcId="{BE7E9DA0-48CB-41FF-B675-446AEF77E2CA}" destId="{1EBC9C66-8317-4CE2-B5B2-2CE6491FE749}" srcOrd="0" destOrd="6" presId="urn:microsoft.com/office/officeart/2005/8/layout/hList1"/>
    <dgm:cxn modelId="{FB7F6BF2-77BE-4B5F-A166-148F7648DD1B}" srcId="{D9C68828-0AC3-4DE5-8551-BE3DE2A7FD6A}" destId="{D77D917B-C8B4-4F5E-9BE8-32EA35F1D8D6}" srcOrd="2" destOrd="0" parTransId="{E31CD235-7FC0-46B6-91C6-BAE83D30E192}" sibTransId="{D16D26C7-00DC-474E-AE67-3B67C8863F37}"/>
    <dgm:cxn modelId="{1CDC07F4-F5FE-4A74-8163-DC6A892EEF34}" srcId="{0EE761DE-00F2-44F3-AFAA-C6EFA3A4CF6C}" destId="{03C2AFC8-8D0B-4BAA-92D7-5BC70890EE30}" srcOrd="3" destOrd="0" parTransId="{5DD91991-AB32-4D73-A83D-3154EE6B422B}" sibTransId="{999F9CD0-E8DE-4D9E-8EB0-15933A9C54D2}"/>
    <dgm:cxn modelId="{DE12EAF6-4C7F-4365-AED1-BF7502037C0E}" srcId="{D9C68828-0AC3-4DE5-8551-BE3DE2A7FD6A}" destId="{9C848903-4B81-4969-BC0A-703184CC8808}" srcOrd="1" destOrd="0" parTransId="{875FC106-AB1B-46EE-98F2-04390F1CEC37}" sibTransId="{0FA048A0-D266-4FC7-80AE-303F56C5C45B}"/>
    <dgm:cxn modelId="{D6F54CB4-D169-4A92-837A-4A8FE5D42423}" type="presParOf" srcId="{9492CB74-9B7D-43AF-A71A-64D445313FE9}" destId="{19C4D4FB-DAEF-4972-8707-013499C0DC84}" srcOrd="0" destOrd="0" presId="urn:microsoft.com/office/officeart/2005/8/layout/hList1"/>
    <dgm:cxn modelId="{D570D470-9B0C-4B18-B126-E1F58FE0EBBB}" type="presParOf" srcId="{19C4D4FB-DAEF-4972-8707-013499C0DC84}" destId="{6C4EE281-8CD3-4F66-BE94-2C0DF368675A}" srcOrd="0" destOrd="0" presId="urn:microsoft.com/office/officeart/2005/8/layout/hList1"/>
    <dgm:cxn modelId="{8CE4A0AF-0DC5-4E34-8EF5-D04993188352}" type="presParOf" srcId="{19C4D4FB-DAEF-4972-8707-013499C0DC84}" destId="{DDC083A5-C061-44B0-90E0-9E9C257F225A}" srcOrd="1" destOrd="0" presId="urn:microsoft.com/office/officeart/2005/8/layout/hList1"/>
    <dgm:cxn modelId="{A1CF5F88-E029-4E04-ACCB-1851ADB382F8}" type="presParOf" srcId="{9492CB74-9B7D-43AF-A71A-64D445313FE9}" destId="{C853505C-BFE4-4662-BA3D-F19645A1C6ED}" srcOrd="1" destOrd="0" presId="urn:microsoft.com/office/officeart/2005/8/layout/hList1"/>
    <dgm:cxn modelId="{F15940F7-520F-498A-B6DE-48C42D5CC958}" type="presParOf" srcId="{9492CB74-9B7D-43AF-A71A-64D445313FE9}" destId="{1668E972-539F-4BD8-A73C-7E9229BC6830}" srcOrd="2" destOrd="0" presId="urn:microsoft.com/office/officeart/2005/8/layout/hList1"/>
    <dgm:cxn modelId="{027FFF9F-C795-4B02-8697-61904D46DC6D}" type="presParOf" srcId="{1668E972-539F-4BD8-A73C-7E9229BC6830}" destId="{231DAAAE-16DC-418F-9C00-4B64EADA486E}" srcOrd="0" destOrd="0" presId="urn:microsoft.com/office/officeart/2005/8/layout/hList1"/>
    <dgm:cxn modelId="{EA80DDF6-EA3E-4A2C-978B-5B48B1BFAE97}" type="presParOf" srcId="{1668E972-539F-4BD8-A73C-7E9229BC6830}" destId="{1EBC9C66-8317-4CE2-B5B2-2CE6491FE74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4EE281-8CD3-4F66-BE94-2C0DF368675A}">
      <dsp:nvSpPr>
        <dsp:cNvPr id="0" name=""/>
        <dsp:cNvSpPr/>
      </dsp:nvSpPr>
      <dsp:spPr>
        <a:xfrm>
          <a:off x="29" y="12758"/>
          <a:ext cx="2848570" cy="1139428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</a:schemeClr>
              <a:schemeClr val="accent4">
                <a:hueOff val="0"/>
                <a:satOff val="0"/>
                <a:lumOff val="0"/>
                <a:alphaOff val="0"/>
                <a:tint val="42000"/>
              </a:schemeClr>
            </a:duotone>
          </a:blip>
          <a:tile tx="0" ty="0" sx="40000" sy="40000" flip="none" algn="tl"/>
        </a:blip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PHVA (Ciclo de Deming)</a:t>
          </a:r>
          <a:endParaRPr lang="es-PE" sz="4000" kern="1200" dirty="0"/>
        </a:p>
      </dsp:txBody>
      <dsp:txXfrm>
        <a:off x="29" y="12758"/>
        <a:ext cx="2848570" cy="1139428"/>
      </dsp:txXfrm>
    </dsp:sp>
    <dsp:sp modelId="{DDC083A5-C061-44B0-90E0-9E9C257F225A}">
      <dsp:nvSpPr>
        <dsp:cNvPr id="0" name=""/>
        <dsp:cNvSpPr/>
      </dsp:nvSpPr>
      <dsp:spPr>
        <a:xfrm>
          <a:off x="29" y="1152187"/>
          <a:ext cx="2848570" cy="254736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kern="1200" dirty="0"/>
            <a:t>Es un método iterativo de cuatro pasos que se utiliza para lograr la mejora continua de los procesos y servicios.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Planear</a:t>
          </a:r>
          <a:r>
            <a:rPr lang="es-ES" sz="1100" kern="1200" dirty="0"/>
            <a:t>: Definir los objetivos y procesos necesarios para entregar resultados de acuerdo con los requisitos del cliente.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100" b="1" kern="1200" dirty="0"/>
            <a:t>Hacer</a:t>
          </a:r>
          <a:r>
            <a:rPr lang="es-PE" sz="1100" kern="1200" dirty="0"/>
            <a:t>: Implementar las mejoras en los procesos.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Verificar</a:t>
          </a:r>
          <a:r>
            <a:rPr lang="es-ES" sz="1100" kern="1200" dirty="0"/>
            <a:t>: Monitorear y medir los procesos y los productos contra los objetivos y los requisitos.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Actuar</a:t>
          </a:r>
          <a:r>
            <a:rPr lang="es-ES" sz="1100" kern="1200" dirty="0"/>
            <a:t>: Tomar acciones para mejorar continuamente el desempeño del proceso.</a:t>
          </a:r>
          <a:endParaRPr lang="es-PE" sz="1100" kern="1200" dirty="0"/>
        </a:p>
      </dsp:txBody>
      <dsp:txXfrm>
        <a:off x="29" y="1152187"/>
        <a:ext cx="2848570" cy="2547360"/>
      </dsp:txXfrm>
    </dsp:sp>
    <dsp:sp modelId="{231DAAAE-16DC-418F-9C00-4B64EADA486E}">
      <dsp:nvSpPr>
        <dsp:cNvPr id="0" name=""/>
        <dsp:cNvSpPr/>
      </dsp:nvSpPr>
      <dsp:spPr>
        <a:xfrm>
          <a:off x="3247399" y="12758"/>
          <a:ext cx="2848570" cy="1139428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4">
                <a:hueOff val="-4464770"/>
                <a:satOff val="26899"/>
                <a:lumOff val="2156"/>
                <a:alphaOff val="0"/>
                <a:shade val="40000"/>
              </a:schemeClr>
              <a:schemeClr val="accent4">
                <a:hueOff val="-4464770"/>
                <a:satOff val="26899"/>
                <a:lumOff val="2156"/>
                <a:alphaOff val="0"/>
                <a:tint val="42000"/>
              </a:schemeClr>
            </a:duotone>
          </a:blip>
          <a:tile tx="0" ty="0" sx="40000" sy="40000" flip="none" algn="tl"/>
        </a:blipFill>
        <a:ln w="127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SIX SIGMA</a:t>
          </a:r>
          <a:endParaRPr lang="es-PE" sz="2400" kern="1200" dirty="0"/>
        </a:p>
      </dsp:txBody>
      <dsp:txXfrm>
        <a:off x="3247399" y="12758"/>
        <a:ext cx="2848570" cy="1139428"/>
      </dsp:txXfrm>
    </dsp:sp>
    <dsp:sp modelId="{1EBC9C66-8317-4CE2-B5B2-2CE6491FE749}">
      <dsp:nvSpPr>
        <dsp:cNvPr id="0" name=""/>
        <dsp:cNvSpPr/>
      </dsp:nvSpPr>
      <dsp:spPr>
        <a:xfrm>
          <a:off x="3247399" y="1152187"/>
          <a:ext cx="2848570" cy="2547360"/>
        </a:xfrm>
        <a:prstGeom prst="rect">
          <a:avLst/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kern="1200" dirty="0"/>
            <a:t>Es una metodología que se utiliza para identificar las causas de los errores y reducir la variabilidad en los procesos de negocio. 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Definir</a:t>
          </a:r>
          <a:r>
            <a:rPr lang="es-ES" sz="1100" kern="1200" dirty="0"/>
            <a:t> el problema de calidad.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Medir</a:t>
          </a:r>
          <a:r>
            <a:rPr lang="es-ES" sz="1100" kern="1200" dirty="0"/>
            <a:t> las variables críticas del proceso.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Analizar</a:t>
          </a:r>
          <a:r>
            <a:rPr lang="es-ES" sz="1100" kern="1200" dirty="0"/>
            <a:t> en forma adecuada cada una las variables críticas identificadas en el proceso.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Mejorar</a:t>
          </a:r>
          <a:r>
            <a:rPr lang="es-ES" sz="1100" kern="1200" dirty="0"/>
            <a:t> el proceso y verificar la solución final</a:t>
          </a:r>
          <a:endParaRPr lang="es-PE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100" b="1" kern="1200" dirty="0"/>
            <a:t>Controlar</a:t>
          </a:r>
          <a:r>
            <a:rPr lang="es-ES" sz="1100" kern="1200" dirty="0"/>
            <a:t> para realizar el seguimiento a estas mejoras</a:t>
          </a:r>
          <a:r>
            <a:rPr lang="es-ES" sz="1050" kern="1200" dirty="0"/>
            <a:t>.</a:t>
          </a:r>
          <a:endParaRPr lang="es-PE" sz="1050" kern="1200" dirty="0"/>
        </a:p>
      </dsp:txBody>
      <dsp:txXfrm>
        <a:off x="3247399" y="1152187"/>
        <a:ext cx="2848570" cy="2547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2.png>
</file>

<file path=ppt/media/image13.png>
</file>

<file path=ppt/media/image15.jpe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0.jpeg>
</file>

<file path=ppt/media/image31.png>
</file>

<file path=ppt/media/image32.jpeg>
</file>

<file path=ppt/media/image33.png>
</file>

<file path=ppt/media/image34.png>
</file>

<file path=ppt/media/image36.png>
</file>

<file path=ppt/media/image37.png>
</file>

<file path=ppt/media/image38.png>
</file>

<file path=ppt/media/image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/>
              </a:defRPr>
            </a:lvl1pPr>
          </a:lstStyle>
          <a:p>
            <a:fld id="{9D357267-F5CB-4939-BF7A-DB6BFA44456E}" type="datetimeFigureOut">
              <a:rPr lang="es-ES" smtClean="0"/>
              <a:pPr/>
              <a:t>10/11/2024</a:t>
            </a:fld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/>
              </a:defRPr>
            </a:lvl1pPr>
          </a:lstStyle>
          <a:p>
            <a:fld id="{6B7E992D-280B-41DE-9EA7-7D9ADBA98B4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8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3296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691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 PHVA,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también conocido como ciclo de la calidad, círculo de Deming o Espiral de la mejora continua, es una herramienta que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ayuda a la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ejecución de los procesos de forma organizada y a la comprensión de la necesidad de ofrecer altos estándares de calidad en el producto o servicio. En el siguiente gráfico se presentan los componentes del ciclo.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5306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En resumen, aunque ambas metodologías buscan la mejora continua, el Ciclo de Deming se centra en la prueba y el aprendizaje, mientras que </a:t>
            </a:r>
            <a:r>
              <a:rPr lang="es-ES" dirty="0" err="1"/>
              <a:t>Six</a:t>
            </a:r>
            <a:r>
              <a:rPr lang="es-ES" dirty="0"/>
              <a:t> Sigma se centra en la eliminación de errores y la reducción de la variabilidad a través del análisis.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9671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la etapa de planear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determinan las políticas, los objetivos y los procesos necesarios para alcanzar los</a:t>
            </a:r>
          </a:p>
          <a:p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resultados de la organización, se enfatiza en qué hacer y cómo hacerlo.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30665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la etapa de hacer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impulsa la implementación de los procesos de acuerdo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 todo lo planificado.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6275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la etapa de verificar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monitorean los procesos, los productos y servicios, y se realiza seguimiento para confirmar que las actividades se ejecutaron según lo planificado.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46458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la etapa de actuar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toman acciones para el mejoramiento continuo del desempeño de los procesos y se establecen nuevos compromisos de cómo mejorar la próxima vez.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67445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639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973729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51187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7547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625647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01398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31226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12614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1021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850868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27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89369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796944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organizaciones dependen de sus clientes, y por lo tanto deben comprender sus necesidades actuales y futuras, deben cumplir con sus requerimientos y esforzarse por exceder las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expectativas de los clientes.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 organizaciones deben planear la gestión del servicio orientada al cliente de tal forma que asegure el éxito y obtengan como resultado la satisfacción de los clientes.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Asimismo, mejorar continuamente la eficacia y eficiencia del desempeño de la organización tomando en cuenta las necesidades de las partes interesadas (</a:t>
            </a:r>
            <a:r>
              <a:rPr lang="es-E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stakeholders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282083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 necesario reconocer que el proveedor es un aliado estratégico y se le debe dar su debida importancia y respeto.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 esto se cumple, se pueden establecer excelentes relaciones con los proveedores de la organización para promover y facilitar la comunicación con el objetivo de mejorar conjuntamente la eficacia y eficiencia de los procesos que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crean valor.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32535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90097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 dirty="0">
                <a:latin typeface="Calibri" charset="0"/>
                <a:cs typeface="Calibri" charset="0"/>
              </a:rPr>
              <a:t>En Resumen, </a:t>
            </a:r>
            <a:r>
              <a:rPr lang="es-ES" sz="1200" dirty="0">
                <a:latin typeface="Calibri" charset="0"/>
                <a:cs typeface="Calibri" charset="0"/>
              </a:rPr>
              <a:t>La gestión de los procesos de la organización y las interacciones entre dichos procesos es a lo que se conoce como “Enfoque basado en procesos”.</a:t>
            </a:r>
            <a:endParaRPr lang="es-PE" sz="1200" dirty="0">
              <a:latin typeface="Calibri" charset="0"/>
              <a:cs typeface="Calibri" charset="0"/>
            </a:endParaRPr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31222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339817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Identificar,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entender y gestionar los procesos interrelacionados como un sistema, contribuye a la eficacia y eficiencia de una organización en el logro de sus objetivos”.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Esto puede conducir a un aumento de la satisfacción de los clientes y de otras partes interesadas y al éxito de la organización.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470294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 decisiones eficaces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basan en el análisis de los datos y la información.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 realizar el monitoreo, seguimiento y análisis de datos obtenidos a partir de indicadores e información recopilada, la organización podrá tomar decisiones oportunas para el buen funcionamiento de sus procesos.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Además los datos permiten validar el cumplimiento de los planes y objetivos definidos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con la finalidad de identificar áreas de mejora incluyendo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posibles beneficios para las partes interesadas.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958977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Los líderes establecen la unidad de propósito y orientación de la organización. Ellos deben crear y mantener el ambiente interno en el cual los colaboradores puedan llegar a involucrarse totalmente en el logro de los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objetivos de la organización.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PE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 alcanzar los beneficios que espera la organización, es necesario el compromiso y entrega de los líderes para obtener como resultado la mejora continua y, por ende, el aumento en la satisfacción del cliente interno y externo.</a:t>
            </a:r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643819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resumen,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 personal, en todos los niveles, es la esencia de una organización y su total compromiso posibilita que sus habilidades sean usadas para el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beneficio de la organización.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PE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 potenciar las competencias del personal y motivarlos para la participación y apoyo en todos los procesos de calidad y corporativos, se mejorará tanto la eficacia como la eficiencia de la organización, incluyendo el sistema de gestión de la </a:t>
            </a:r>
            <a:r>
              <a:rPr lang="es-PE"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calidad.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356976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 mejora continua del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desempeño global de la organización debe ser un objetivo </a:t>
            </a:r>
            <a:r>
              <a:rPr lang="es-PE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permanente de esta.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 mejora continua garantiza la calidad de los productos y servicios, el aumento de la satisfacción de los clientes y de otras partes interesadas, la permanencia en el mercado, la competitividad y productividad.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 lo tanto se debe crear una cultura que implique la búsqueda activa de las oportunidades de </a:t>
            </a:r>
            <a:r>
              <a:rPr lang="es-ES"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mejora en </a:t>
            </a:r>
            <a:r>
              <a:rPr lang="es-E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 desempeño de los procesos, las actividades y los productos.</a:t>
            </a:r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296630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1354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29130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8589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46158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6555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2161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25922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731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s-ES" b="1" dirty="0"/>
              <a:t>Control de calidad: </a:t>
            </a:r>
            <a:r>
              <a:rPr lang="es-ES" dirty="0"/>
              <a:t>Son los mecanismos, acciones y herramientas utilizadas para detectar la presencia de errores. Esto con la finalidad de asegurar que los productos o servicios cumplan unas condiciones mínimas. Por ejemplo, en la industria alimentaria, se realizan inspecciones y pruebas para asegurar que los alimentos cumplan con los estándares de seguridad y calidad.</a:t>
            </a:r>
          </a:p>
          <a:p>
            <a:pPr algn="just"/>
            <a:endParaRPr lang="es-ES" dirty="0"/>
          </a:p>
          <a:p>
            <a:pPr algn="just"/>
            <a:r>
              <a:rPr lang="es-ES" b="1" dirty="0"/>
              <a:t>Aseguramiento de la calidad: </a:t>
            </a:r>
            <a:r>
              <a:rPr lang="es-ES" b="0" dirty="0"/>
              <a:t>S</a:t>
            </a:r>
            <a:r>
              <a:rPr lang="es-ES" dirty="0"/>
              <a:t>irve para determinar si un producto o servicio cumple con los requisitos especificados. Va desde el control de las entradas, actividades del proceso y las salidas. Por ejemplo, en la industria de la construcción, se realizan inspecciones y pruebas en cada etapa del proceso de construcción para asegurar que los materiales y las técnicas de construcción cumplen con los estándares de seguridad y calidad.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143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32271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PROCESOS, SIMULACIÓN Y MEJORA CONTINUA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12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44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028291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32271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PROCESOS, SIMULACIÓN Y MEJORA CONTINUA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12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6" r:id="rId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lang="es-ES" sz="3200" b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lang="es-ES" sz="2800" smtClean="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lang="es-ES" sz="2400" smtClean="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lang="es-ES" sz="2000" smtClean="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lang="es-ES" sz="2000" smtClean="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1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5" Type="http://schemas.openxmlformats.org/officeDocument/2006/relationships/image" Target="../media/image11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5" Type="http://schemas.openxmlformats.org/officeDocument/2006/relationships/image" Target="../media/image11.emf"/><Relationship Id="rId4" Type="http://schemas.openxmlformats.org/officeDocument/2006/relationships/image" Target="../media/image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Relationship Id="rId4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28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Relationship Id="rId4" Type="http://schemas.openxmlformats.org/officeDocument/2006/relationships/image" Target="../media/image3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9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1.xml"/><Relationship Id="rId4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2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3.xml"/><Relationship Id="rId5" Type="http://schemas.openxmlformats.org/officeDocument/2006/relationships/image" Target="../media/image3.emf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5.wdp"/><Relationship Id="rId3" Type="http://schemas.openxmlformats.org/officeDocument/2006/relationships/notesSlide" Target="../notesSlides/notesSlide6.xml"/><Relationship Id="rId7" Type="http://schemas.microsoft.com/office/2007/relationships/hdphoto" Target="../media/hdphoto2.wdp"/><Relationship Id="rId12" Type="http://schemas.openxmlformats.org/officeDocument/2006/relationships/image" Target="../media/image2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image" Target="../media/image18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5" Type="http://schemas.microsoft.com/office/2007/relationships/hdphoto" Target="../media/hdphoto6.wdp"/><Relationship Id="rId10" Type="http://schemas.openxmlformats.org/officeDocument/2006/relationships/image" Target="../media/image20.png"/><Relationship Id="rId4" Type="http://schemas.openxmlformats.org/officeDocument/2006/relationships/image" Target="../media/image17.png"/><Relationship Id="rId9" Type="http://schemas.microsoft.com/office/2007/relationships/hdphoto" Target="../media/hdphoto3.wdp"/><Relationship Id="rId1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Rectángulo 23"/>
          <p:cNvSpPr/>
          <p:nvPr/>
        </p:nvSpPr>
        <p:spPr>
          <a:xfrm>
            <a:off x="3743325" y="2200"/>
            <a:ext cx="5400675" cy="5715000"/>
          </a:xfrm>
          <a:prstGeom prst="rect">
            <a:avLst/>
          </a:prstGeom>
          <a:solidFill>
            <a:srgbClr val="ACD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1885863"/>
            <a:ext cx="174625" cy="174625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00376003-8003-B944-8B01-9A232A7A385C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GESTIÓN DE PROCESOS, SIMULACIÓN Y MEJORA CONTINUA</a:t>
            </a:r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7912730" y="3083101"/>
            <a:ext cx="330754" cy="210584"/>
          </a:xfrm>
          <a:prstGeom prst="rect">
            <a:avLst/>
          </a:prstGeom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7509203" y="1095185"/>
            <a:ext cx="114521" cy="114521"/>
          </a:xfrm>
          <a:prstGeom prst="rect">
            <a:avLst/>
          </a:prstGeom>
        </p:spPr>
      </p:pic>
      <p:pic>
        <p:nvPicPr>
          <p:cNvPr id="37" name="Imagen 36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4487845" y="2266121"/>
            <a:ext cx="317533" cy="196092"/>
          </a:xfrm>
          <a:prstGeom prst="rect">
            <a:avLst/>
          </a:prstGeom>
        </p:spPr>
      </p:pic>
      <p:pic>
        <p:nvPicPr>
          <p:cNvPr id="39" name="Imagen 38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8111944" y="1223486"/>
            <a:ext cx="263080" cy="167497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576266" y="2378873"/>
            <a:ext cx="114521" cy="114521"/>
          </a:xfrm>
          <a:prstGeom prst="rect">
            <a:avLst/>
          </a:prstGeom>
        </p:spPr>
      </p:pic>
      <p:pic>
        <p:nvPicPr>
          <p:cNvPr id="48" name="Imagen 47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5887997" y="1698053"/>
            <a:ext cx="272736" cy="173645"/>
          </a:xfrm>
          <a:prstGeom prst="rect">
            <a:avLst/>
          </a:prstGeom>
        </p:spPr>
      </p:pic>
      <p:pic>
        <p:nvPicPr>
          <p:cNvPr id="50" name="Imagen 4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8505456" y="2569985"/>
            <a:ext cx="76092" cy="7609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alphaModFix amt="35000"/>
          </a:blip>
          <a:stretch>
            <a:fillRect/>
          </a:stretch>
        </p:blipFill>
        <p:spPr>
          <a:xfrm>
            <a:off x="6200774" y="560161"/>
            <a:ext cx="635554" cy="63555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7">
            <a:alphaModFix amt="41000"/>
          </a:blip>
          <a:stretch>
            <a:fillRect/>
          </a:stretch>
        </p:blipFill>
        <p:spPr>
          <a:xfrm>
            <a:off x="7641486" y="1778879"/>
            <a:ext cx="660479" cy="735049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8">
            <a:alphaModFix amt="41000"/>
          </a:blip>
          <a:stretch>
            <a:fillRect/>
          </a:stretch>
        </p:blipFill>
        <p:spPr>
          <a:xfrm>
            <a:off x="5061550" y="1439333"/>
            <a:ext cx="400659" cy="560923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9">
            <a:alphaModFix amt="41000"/>
          </a:blip>
          <a:stretch>
            <a:fillRect/>
          </a:stretch>
        </p:blipFill>
        <p:spPr>
          <a:xfrm>
            <a:off x="4790427" y="2946166"/>
            <a:ext cx="541333" cy="451111"/>
          </a:xfrm>
          <a:prstGeom prst="rect">
            <a:avLst/>
          </a:prstGeom>
        </p:spPr>
      </p:pic>
      <p:sp>
        <p:nvSpPr>
          <p:cNvPr id="25" name="Rectángulo 24"/>
          <p:cNvSpPr/>
          <p:nvPr/>
        </p:nvSpPr>
        <p:spPr>
          <a:xfrm>
            <a:off x="503239" y="2177570"/>
            <a:ext cx="258133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2500" dirty="0">
                <a:latin typeface="Graphik Medium" charset="0"/>
                <a:ea typeface="Graphik Medium" charset="0"/>
                <a:cs typeface="Graphik Medium" charset="0"/>
              </a:rPr>
              <a:t>GESTIÓN DE </a:t>
            </a:r>
            <a:br>
              <a:rPr lang="es-ES_tradnl" sz="2500" b="1" dirty="0">
                <a:latin typeface="Graphik Bold" charset="0"/>
                <a:ea typeface="Graphik Bold" charset="0"/>
                <a:cs typeface="Graphik Bold" charset="0"/>
              </a:rPr>
            </a:br>
            <a:r>
              <a:rPr lang="es-ES_tradnl" sz="2500" b="1" dirty="0">
                <a:latin typeface="Graphik Bold" charset="0"/>
                <a:ea typeface="Graphik Bold" charset="0"/>
                <a:cs typeface="Graphik Bold" charset="0"/>
              </a:rPr>
              <a:t>LA CALIDAD </a:t>
            </a:r>
            <a:r>
              <a:rPr lang="mr-IN" sz="2500" b="1" dirty="0">
                <a:latin typeface="Graphik Bold" charset="0"/>
                <a:ea typeface="Graphik Bold" charset="0"/>
                <a:cs typeface="Graphik Bold" charset="0"/>
              </a:rPr>
              <a:t>–</a:t>
            </a:r>
            <a:r>
              <a:rPr lang="es-ES_tradnl" sz="2500" b="1" dirty="0">
                <a:latin typeface="Graphik Bold" charset="0"/>
                <a:ea typeface="Graphik Bold" charset="0"/>
                <a:cs typeface="Graphik Bold" charset="0"/>
              </a:rPr>
              <a:t> CICLO PHVA</a:t>
            </a:r>
            <a:endParaRPr lang="es-ES" sz="2500" b="1" dirty="0">
              <a:latin typeface="Graphik Bold" charset="0"/>
              <a:ea typeface="Graphik Bold" charset="0"/>
              <a:cs typeface="Graphik Bold" charset="0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503237" y="3219842"/>
            <a:ext cx="2920016" cy="6444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7800" indent="-177800">
              <a:lnSpc>
                <a:spcPct val="120000"/>
              </a:lnSpc>
              <a:buClr>
                <a:srgbClr val="ACD144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 Medium" charset="0"/>
                <a:ea typeface="Graphik Medium" charset="0"/>
                <a:cs typeface="Graphik Medium" charset="0"/>
              </a:rPr>
              <a:t>Gestión de la calidad</a:t>
            </a:r>
          </a:p>
          <a:p>
            <a:pPr marL="177800" indent="-177800">
              <a:lnSpc>
                <a:spcPct val="120000"/>
              </a:lnSpc>
              <a:buClr>
                <a:srgbClr val="ACD144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 Medium" charset="0"/>
                <a:ea typeface="Graphik Medium" charset="0"/>
                <a:cs typeface="Graphik Medium" charset="0"/>
              </a:rPr>
              <a:t>Ciclo PHVA</a:t>
            </a:r>
          </a:p>
          <a:p>
            <a:pPr marL="177800" indent="-177800">
              <a:lnSpc>
                <a:spcPct val="120000"/>
              </a:lnSpc>
              <a:buClr>
                <a:srgbClr val="ACD144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 Medium" charset="0"/>
                <a:ea typeface="Graphik Medium" charset="0"/>
                <a:cs typeface="Graphik Medium" charset="0"/>
              </a:rPr>
              <a:t>Principios de la calidad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3FC3217-3DCC-0941-BA6B-6CEEC9F1D080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ACD144"/>
                </a:solidFill>
                <a:latin typeface="Calibri" charset="0"/>
                <a:ea typeface="Calibri" charset="0"/>
                <a:cs typeface="Calibri" charset="0"/>
              </a:rPr>
              <a:t>SESIÓN 12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457" y="809726"/>
            <a:ext cx="4820231" cy="482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209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/>
          <p:nvPr/>
        </p:nvSpPr>
        <p:spPr>
          <a:xfrm>
            <a:off x="512569" y="920558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EVOLUCIÓN DE LA GESTIÓN DE CALIDAD DE LAS EMPRESAS</a:t>
            </a:r>
          </a:p>
        </p:txBody>
      </p:sp>
      <p:sp>
        <p:nvSpPr>
          <p:cNvPr id="12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  <p:sp>
        <p:nvSpPr>
          <p:cNvPr id="3" name="Rectángulo redondeado 2"/>
          <p:cNvSpPr/>
          <p:nvPr/>
        </p:nvSpPr>
        <p:spPr>
          <a:xfrm>
            <a:off x="1250949" y="1866122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>
                <a:latin typeface="Calibri" charset="0"/>
                <a:ea typeface="Calibri" charset="0"/>
                <a:cs typeface="Calibri" charset="0"/>
              </a:rPr>
              <a:t>Era</a:t>
            </a:r>
            <a:endParaRPr lang="es-PE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ángulo redondeado 13"/>
          <p:cNvSpPr/>
          <p:nvPr/>
        </p:nvSpPr>
        <p:spPr>
          <a:xfrm>
            <a:off x="4945871" y="1866122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 b="1">
                <a:latin typeface="Calibri" charset="0"/>
                <a:ea typeface="Calibri" charset="0"/>
                <a:cs typeface="Calibri" charset="0"/>
              </a:rPr>
              <a:t>Enfoque</a:t>
            </a:r>
            <a:endParaRPr lang="es-PE" sz="16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1250949" y="2332653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Control de Calidad</a:t>
            </a:r>
          </a:p>
        </p:txBody>
      </p:sp>
      <p:sp>
        <p:nvSpPr>
          <p:cNvPr id="16" name="Rectángulo redondeado 15"/>
          <p:cNvSpPr/>
          <p:nvPr/>
        </p:nvSpPr>
        <p:spPr>
          <a:xfrm>
            <a:off x="4945871" y="2332653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Producto</a:t>
            </a:r>
            <a:endParaRPr lang="es-PE" sz="16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ángulo redondeado 16"/>
          <p:cNvSpPr/>
          <p:nvPr/>
        </p:nvSpPr>
        <p:spPr>
          <a:xfrm>
            <a:off x="1250949" y="2799184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Aseguramiento de la Calidad</a:t>
            </a:r>
          </a:p>
        </p:txBody>
      </p:sp>
      <p:sp>
        <p:nvSpPr>
          <p:cNvPr id="18" name="Rectángulo redondeado 17"/>
          <p:cNvSpPr/>
          <p:nvPr/>
        </p:nvSpPr>
        <p:spPr>
          <a:xfrm>
            <a:off x="4945871" y="2799184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Proceso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1250949" y="3265715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  <p:sp>
        <p:nvSpPr>
          <p:cNvPr id="20" name="Rectángulo redondeado 19"/>
          <p:cNvSpPr/>
          <p:nvPr/>
        </p:nvSpPr>
        <p:spPr>
          <a:xfrm>
            <a:off x="4945871" y="3265715"/>
            <a:ext cx="2938497" cy="363894"/>
          </a:xfrm>
          <a:prstGeom prst="roundRect">
            <a:avLst>
              <a:gd name="adj" fmla="val 17298"/>
            </a:avLst>
          </a:prstGeom>
          <a:solidFill>
            <a:srgbClr val="E4D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PE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Personas - Cliente</a:t>
            </a:r>
          </a:p>
        </p:txBody>
      </p:sp>
      <p:sp>
        <p:nvSpPr>
          <p:cNvPr id="4" name="Flecha derecha 3"/>
          <p:cNvSpPr/>
          <p:nvPr/>
        </p:nvSpPr>
        <p:spPr>
          <a:xfrm>
            <a:off x="4296747" y="2388636"/>
            <a:ext cx="550506" cy="251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Flecha derecha 20"/>
          <p:cNvSpPr/>
          <p:nvPr/>
        </p:nvSpPr>
        <p:spPr>
          <a:xfrm>
            <a:off x="4296747" y="2855167"/>
            <a:ext cx="550506" cy="251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Flecha derecha 21"/>
          <p:cNvSpPr/>
          <p:nvPr/>
        </p:nvSpPr>
        <p:spPr>
          <a:xfrm>
            <a:off x="4296747" y="3321698"/>
            <a:ext cx="550506" cy="251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2949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3" y="3169972"/>
            <a:ext cx="5993558" cy="3877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buClr>
                <a:srgbClr val="ACD144"/>
              </a:buClr>
              <a:buSzPct val="100000"/>
            </a:pPr>
            <a:r>
              <a:rPr lang="es-ES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CICLO PHVA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6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2688" y="917979"/>
            <a:ext cx="4251604" cy="56938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CICLO PHVA </a:t>
            </a:r>
            <a:r>
              <a:rPr lang="mr-IN" sz="1600" b="1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 MEJORA CONTINUA </a:t>
            </a:r>
          </a:p>
          <a:p>
            <a:r>
              <a:rPr lang="es-PE" altLang="es-PE" sz="1600" dirty="0">
                <a:latin typeface="Calibri" charset="0"/>
                <a:ea typeface="Calibri" charset="0"/>
                <a:cs typeface="Calibri" charset="0"/>
              </a:rPr>
              <a:t>PHVA es una herramienta de Mejora Continua</a:t>
            </a:r>
          </a:p>
        </p:txBody>
      </p:sp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3678114" y="1954720"/>
            <a:ext cx="1787770" cy="837347"/>
          </a:xfrm>
          <a:prstGeom prst="roundRect">
            <a:avLst>
              <a:gd name="adj" fmla="val 10684"/>
            </a:avLst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s-PE" sz="1600" b="1" u="sng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Planear</a:t>
            </a:r>
          </a:p>
          <a:p>
            <a:pPr lvl="0" algn="ctr">
              <a:lnSpc>
                <a:spcPct val="90000"/>
              </a:lnSpc>
            </a:pPr>
            <a:r>
              <a:rPr lang="es-PE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(Qué? Cómo?)</a:t>
            </a:r>
          </a:p>
        </p:txBody>
      </p:sp>
      <p:sp>
        <p:nvSpPr>
          <p:cNvPr id="9" name="Rectángulo redondeado 8"/>
          <p:cNvSpPr/>
          <p:nvPr/>
        </p:nvSpPr>
        <p:spPr>
          <a:xfrm>
            <a:off x="5465885" y="2998642"/>
            <a:ext cx="1787770" cy="837347"/>
          </a:xfrm>
          <a:prstGeom prst="roundRect">
            <a:avLst>
              <a:gd name="adj" fmla="val 10684"/>
            </a:avLst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s-PE" sz="1600" b="1" u="sng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Hacer</a:t>
            </a:r>
          </a:p>
          <a:p>
            <a:pPr lvl="0" algn="ctr">
              <a:lnSpc>
                <a:spcPct val="90000"/>
              </a:lnSpc>
            </a:pPr>
            <a:r>
              <a:rPr lang="es-PE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(Ejecutar y probar)</a:t>
            </a:r>
          </a:p>
        </p:txBody>
      </p:sp>
      <p:sp>
        <p:nvSpPr>
          <p:cNvPr id="11" name="Rectángulo redondeado 10"/>
          <p:cNvSpPr/>
          <p:nvPr/>
        </p:nvSpPr>
        <p:spPr>
          <a:xfrm>
            <a:off x="3678114" y="4042564"/>
            <a:ext cx="1787770" cy="837347"/>
          </a:xfrm>
          <a:prstGeom prst="roundRect">
            <a:avLst>
              <a:gd name="adj" fmla="val 10684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s-PE" sz="1600" b="1" u="sng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Verificar</a:t>
            </a:r>
          </a:p>
          <a:p>
            <a:pPr lvl="0" algn="ctr">
              <a:lnSpc>
                <a:spcPct val="90000"/>
              </a:lnSpc>
            </a:pPr>
            <a:r>
              <a:rPr lang="es-PE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(Analizar)</a:t>
            </a:r>
          </a:p>
        </p:txBody>
      </p:sp>
      <p:sp>
        <p:nvSpPr>
          <p:cNvPr id="12" name="Rectángulo redondeado 11"/>
          <p:cNvSpPr/>
          <p:nvPr/>
        </p:nvSpPr>
        <p:spPr>
          <a:xfrm>
            <a:off x="1890344" y="2998642"/>
            <a:ext cx="1787770" cy="837347"/>
          </a:xfrm>
          <a:prstGeom prst="roundRect">
            <a:avLst>
              <a:gd name="adj" fmla="val 10684"/>
            </a:avLst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s-PE" sz="1600" b="1" u="sng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Actuar</a:t>
            </a:r>
          </a:p>
          <a:p>
            <a:pPr lvl="0" algn="ctr">
              <a:lnSpc>
                <a:spcPct val="90000"/>
              </a:lnSpc>
            </a:pPr>
            <a:r>
              <a:rPr lang="es-PE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(Abandonar, Adoptar, Adaptar)</a:t>
            </a:r>
          </a:p>
        </p:txBody>
      </p:sp>
      <p:cxnSp>
        <p:nvCxnSpPr>
          <p:cNvPr id="4" name="Conector angular 3"/>
          <p:cNvCxnSpPr>
            <a:stCxn id="6" idx="3"/>
            <a:endCxn id="9" idx="0"/>
          </p:cNvCxnSpPr>
          <p:nvPr/>
        </p:nvCxnSpPr>
        <p:spPr>
          <a:xfrm>
            <a:off x="5465884" y="2373394"/>
            <a:ext cx="893886" cy="625248"/>
          </a:xfrm>
          <a:prstGeom prst="bentConnector2">
            <a:avLst/>
          </a:prstGeom>
          <a:ln w="38100">
            <a:solidFill>
              <a:srgbClr val="80879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angular 14"/>
          <p:cNvCxnSpPr>
            <a:stCxn id="9" idx="2"/>
            <a:endCxn id="11" idx="3"/>
          </p:cNvCxnSpPr>
          <p:nvPr/>
        </p:nvCxnSpPr>
        <p:spPr>
          <a:xfrm rot="5400000">
            <a:off x="5600203" y="3701670"/>
            <a:ext cx="625249" cy="893886"/>
          </a:xfrm>
          <a:prstGeom prst="bentConnector2">
            <a:avLst/>
          </a:prstGeom>
          <a:ln w="38100">
            <a:solidFill>
              <a:srgbClr val="00B1C3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angular 18"/>
          <p:cNvCxnSpPr>
            <a:stCxn id="11" idx="1"/>
            <a:endCxn id="12" idx="2"/>
          </p:cNvCxnSpPr>
          <p:nvPr/>
        </p:nvCxnSpPr>
        <p:spPr>
          <a:xfrm rot="10800000">
            <a:off x="2784230" y="3835990"/>
            <a:ext cx="893885" cy="625249"/>
          </a:xfrm>
          <a:prstGeom prst="bentConnector2">
            <a:avLst/>
          </a:prstGeom>
          <a:ln w="38100">
            <a:solidFill>
              <a:srgbClr val="714F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angular 22"/>
          <p:cNvCxnSpPr>
            <a:stCxn id="12" idx="0"/>
            <a:endCxn id="6" idx="1"/>
          </p:cNvCxnSpPr>
          <p:nvPr/>
        </p:nvCxnSpPr>
        <p:spPr>
          <a:xfrm rot="5400000" flipH="1" flipV="1">
            <a:off x="2918547" y="2239076"/>
            <a:ext cx="625248" cy="893885"/>
          </a:xfrm>
          <a:prstGeom prst="bentConnector2">
            <a:avLst/>
          </a:prstGeom>
          <a:ln w="38100">
            <a:solidFill>
              <a:srgbClr val="92C24E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21409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5">
            <a:extLst>
              <a:ext uri="{FF2B5EF4-FFF2-40B4-BE49-F238E27FC236}">
                <a16:creationId xmlns:a16="http://schemas.microsoft.com/office/drawing/2014/main" id="{C541706E-5AFA-4643-8FBA-29FF4B81998C}"/>
              </a:ext>
            </a:extLst>
          </p:cNvPr>
          <p:cNvSpPr/>
          <p:nvPr/>
        </p:nvSpPr>
        <p:spPr>
          <a:xfrm>
            <a:off x="280500" y="468050"/>
            <a:ext cx="8570423" cy="93871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spcAft>
                <a:spcPts val="600"/>
              </a:spcAft>
            </a:pPr>
            <a:r>
              <a:rPr lang="es-PE" sz="1400" b="1" dirty="0">
                <a:latin typeface="Calibri" charset="0"/>
                <a:ea typeface="Calibri" charset="0"/>
                <a:cs typeface="Calibri" charset="0"/>
              </a:rPr>
              <a:t>SEIS SIGMA o PHVA</a:t>
            </a:r>
          </a:p>
          <a:p>
            <a:pPr algn="just">
              <a:spcAft>
                <a:spcPts val="600"/>
              </a:spcAft>
            </a:pPr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El Ciclo PHVA (Planear, Hacer, Verificar, Actuar) y </a:t>
            </a:r>
            <a:r>
              <a:rPr lang="es-ES" sz="1400" dirty="0" err="1">
                <a:latin typeface="Calibri" charset="0"/>
                <a:ea typeface="Calibri" charset="0"/>
                <a:cs typeface="Calibri" charset="0"/>
              </a:rPr>
              <a:t>Six</a:t>
            </a:r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 Sigma son dos metodologías que se utilizan para mejorar la calidad y eficiencia de los procesos en las organizaciones. Ambas metodologías tienen como objetivo la mejora continua, pero difieren en su enfoque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8BABAA1-2374-47B4-8EF2-62423C2ED2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7802755"/>
              </p:ext>
            </p:extLst>
          </p:nvPr>
        </p:nvGraphicFramePr>
        <p:xfrm>
          <a:off x="1524000" y="1534644"/>
          <a:ext cx="6096000" cy="3712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276070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07064" y="663415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PHVA - EXPLICACIÓN</a:t>
            </a:r>
          </a:p>
        </p:txBody>
      </p:sp>
      <p:graphicFrame>
        <p:nvGraphicFramePr>
          <p:cNvPr id="9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584308"/>
              </p:ext>
            </p:extLst>
          </p:nvPr>
        </p:nvGraphicFramePr>
        <p:xfrm>
          <a:off x="495300" y="1104261"/>
          <a:ext cx="8162925" cy="2468066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77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Planear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(Qué?)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Identificar el problema.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Establecer objetivos alcanzables y medibles.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Identificar stakeholders y desarrollar los canales de comunicación necesarios para comunicar y obtener aprobaciones. 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8294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Planear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(Cómo?)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Dividir el sistema completo en procesos individuales – mapeo de proceso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Lluvia de ideas de las causas potenciales del problema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Recolectar y analizar data para validar la causa raíz.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Formular una hipótesis en base a la causa raíz.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235" y="3766952"/>
            <a:ext cx="8224549" cy="147732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s-PE" sz="1600" b="1" dirty="0">
                <a:latin typeface="Calibri" charset="0"/>
                <a:ea typeface="Calibri" charset="0"/>
                <a:cs typeface="Calibri" charset="0"/>
              </a:rPr>
              <a:t>Herramientas: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Observación directa del proceso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M</a:t>
            </a: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apa de Procesos y Diagrama de proceso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Diagrama de Causa – Efecto (Ishikawa)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KPI (Indicadores claves de desempeño) iniciales</a:t>
            </a:r>
          </a:p>
          <a:p>
            <a:pPr>
              <a:defRPr/>
            </a:pPr>
            <a:endParaRPr lang="es-PE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7734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07064" y="916639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>
                <a:latin typeface="Calibri" charset="0"/>
                <a:ea typeface="Calibri" charset="0"/>
                <a:cs typeface="Calibri" charset="0"/>
              </a:rPr>
              <a:t>PHVA 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- EXPLICACIÓN</a:t>
            </a:r>
          </a:p>
        </p:txBody>
      </p:sp>
      <p:graphicFrame>
        <p:nvGraphicFramePr>
          <p:cNvPr id="9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381533"/>
              </p:ext>
            </p:extLst>
          </p:nvPr>
        </p:nvGraphicFramePr>
        <p:xfrm>
          <a:off x="495300" y="1357485"/>
          <a:ext cx="8162925" cy="2468066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77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Hacer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(Desarrollar Soluciones)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Establecer un criterio de “éxito experimental” (objetivo del experimento).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Diseñar el “experimento” para probar la hipótesis.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Obtener aprobación y apoyo de los stakeholders para la solución elegida.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8294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Hacer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(Implementar soluciones)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95275" marR="0" lvl="0" indent="-203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Implementar el experimento/solución en una fase de prueba o piloto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D0D158-BC58-4EB8-82C1-266709331BD7}"/>
              </a:ext>
            </a:extLst>
          </p:cNvPr>
          <p:cNvSpPr txBox="1"/>
          <p:nvPr/>
        </p:nvSpPr>
        <p:spPr>
          <a:xfrm>
            <a:off x="508235" y="4020176"/>
            <a:ext cx="8224549" cy="738664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s-PE" sz="1600" b="1" dirty="0">
                <a:latin typeface="Calibri" charset="0"/>
                <a:ea typeface="Calibri" charset="0"/>
                <a:cs typeface="Calibri" charset="0"/>
              </a:rPr>
              <a:t>Herramientas: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Lluvia de ideas para definir alternativas de solución</a:t>
            </a:r>
          </a:p>
          <a:p>
            <a:pPr marL="177800" indent="-177800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Experimentación mediante pruebas o piloto</a:t>
            </a:r>
            <a:endParaRPr lang="es-PE" sz="1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131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07064" y="916639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>
                <a:latin typeface="Calibri" charset="0"/>
                <a:ea typeface="Calibri" charset="0"/>
                <a:cs typeface="Calibri" charset="0"/>
              </a:rPr>
              <a:t>PHVA 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- EXPLICACIÓN</a:t>
            </a:r>
          </a:p>
        </p:txBody>
      </p:sp>
      <p:graphicFrame>
        <p:nvGraphicFramePr>
          <p:cNvPr id="9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422541"/>
              </p:ext>
            </p:extLst>
          </p:nvPr>
        </p:nvGraphicFramePr>
        <p:xfrm>
          <a:off x="495300" y="1357485"/>
          <a:ext cx="8162925" cy="2468066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77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Verificar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(Evaluar los resultados)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Juntar/analizar la data de la solución.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Validar la hipótesis.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8294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Verificar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(Alcanzar el objetivo deseado)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Si es positivo, ACTUAR.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Caso contrario, regresar a Planear, revisar la hipótesis o el problema planteado.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235" y="4020176"/>
            <a:ext cx="8224549" cy="984885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s-PE" sz="1600" b="1" dirty="0">
                <a:latin typeface="Calibri" charset="0"/>
                <a:ea typeface="Calibri" charset="0"/>
                <a:cs typeface="Calibri" charset="0"/>
              </a:rPr>
              <a:t>Herramientas: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Observación directa del proceso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Graficas de control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KPI (Indicadores claves de desempeño) después del cambio.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3497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07064" y="916639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>
                <a:latin typeface="Calibri" charset="0"/>
                <a:ea typeface="Calibri" charset="0"/>
                <a:cs typeface="Calibri" charset="0"/>
              </a:rPr>
              <a:t>PHVA 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- EXPLICACIÓN</a:t>
            </a:r>
          </a:p>
        </p:txBody>
      </p:sp>
      <p:graphicFrame>
        <p:nvGraphicFramePr>
          <p:cNvPr id="9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347836"/>
              </p:ext>
            </p:extLst>
          </p:nvPr>
        </p:nvGraphicFramePr>
        <p:xfrm>
          <a:off x="495300" y="1357485"/>
          <a:ext cx="8162925" cy="1618980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8980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Actuar (Implementar la solución a escala completa)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Identificar cambios sistemáticos y necesidades de capacitación para una implementación completa.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Planear monitoreo continuo de la solución.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Mejora continua.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Observar otras oportunidades de mejora.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C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235" y="3171090"/>
            <a:ext cx="8224549" cy="147732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s-PE" sz="1600" b="1" dirty="0">
                <a:latin typeface="Calibri" charset="0"/>
                <a:ea typeface="Calibri" charset="0"/>
                <a:cs typeface="Calibri" charset="0"/>
              </a:rPr>
              <a:t>Herramientas: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Mapeo de Procesos y Diagrama de Proceso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Estandarización de las actividades y del proceso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Probar errores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ctualización de la documentación</a:t>
            </a:r>
          </a:p>
          <a:p>
            <a:pPr marL="184150" indent="-184150">
              <a:buFont typeface="Arial" panose="020B0604020202020204" pitchFamily="34" charset="0"/>
              <a:buChar char="•"/>
              <a:defRPr/>
            </a:pPr>
            <a:r>
              <a:rPr lang="es-PE" sz="1600" dirty="0">
                <a:latin typeface="Calibri" charset="0"/>
                <a:ea typeface="Calibri" charset="0"/>
                <a:cs typeface="Calibri" charset="0"/>
              </a:rPr>
              <a:t>Capacitación formal del personal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6220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07064" y="916639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>
                <a:latin typeface="Calibri" charset="0"/>
                <a:ea typeface="Calibri" charset="0"/>
                <a:cs typeface="Calibri" charset="0"/>
              </a:rPr>
              <a:t>PHVA 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- EXPLICACIÓN</a:t>
            </a:r>
          </a:p>
        </p:txBody>
      </p:sp>
      <p:graphicFrame>
        <p:nvGraphicFramePr>
          <p:cNvPr id="9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160790"/>
              </p:ext>
            </p:extLst>
          </p:nvPr>
        </p:nvGraphicFramePr>
        <p:xfrm>
          <a:off x="495300" y="1357485"/>
          <a:ext cx="8162925" cy="1719206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8980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Pueden haber muchas alternativas de solución, se deben priorizar: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Cuanto afectan a la causa raíz</a:t>
                      </a:r>
                    </a:p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 importancia para los trabajadores</a:t>
                      </a:r>
                    </a:p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 importancia para los clientes</a:t>
                      </a:r>
                    </a:p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Facilidad de implementación</a:t>
                      </a:r>
                    </a:p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Menor Costo</a:t>
                      </a:r>
                    </a:p>
                    <a:p>
                      <a:pPr marL="360363" marR="0" lvl="0" indent="-25082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+mj-lt"/>
                        <a:buAutoNum type="arabicPeriod"/>
                        <a:tabLst/>
                      </a:pPr>
                      <a:r>
                        <a:rPr kumimoji="0" lang="es-PE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Menor Riesgo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C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97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93234 CuadroTexto"/>
          <p:cNvSpPr txBox="1">
            <a:spLocks noChangeArrowheads="1"/>
          </p:cNvSpPr>
          <p:nvPr/>
        </p:nvSpPr>
        <p:spPr bwMode="auto">
          <a:xfrm>
            <a:off x="1718469" y="2128707"/>
            <a:ext cx="15113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s-PE" altLang="es-PE" sz="16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Modificar parámetros</a:t>
            </a:r>
          </a:p>
        </p:txBody>
      </p:sp>
      <p:sp>
        <p:nvSpPr>
          <p:cNvPr id="11" name="4 Rombo"/>
          <p:cNvSpPr/>
          <p:nvPr/>
        </p:nvSpPr>
        <p:spPr>
          <a:xfrm>
            <a:off x="3485774" y="3622543"/>
            <a:ext cx="2077001" cy="621099"/>
          </a:xfrm>
          <a:prstGeom prst="diamond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4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¿Objetivo alcanzado?</a:t>
            </a:r>
          </a:p>
        </p:txBody>
      </p:sp>
      <p:sp>
        <p:nvSpPr>
          <p:cNvPr id="25" name="93235 CuadroTexto"/>
          <p:cNvSpPr txBox="1">
            <a:spLocks noChangeArrowheads="1"/>
          </p:cNvSpPr>
          <p:nvPr/>
        </p:nvSpPr>
        <p:spPr bwMode="auto">
          <a:xfrm>
            <a:off x="2791645" y="3247888"/>
            <a:ext cx="613512" cy="313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s-PE" altLang="es-PE" sz="16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NO</a:t>
            </a:r>
          </a:p>
        </p:txBody>
      </p:sp>
      <p:sp>
        <p:nvSpPr>
          <p:cNvPr id="28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3952682" y="1682105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Planear</a:t>
            </a:r>
          </a:p>
        </p:txBody>
      </p:sp>
      <p:sp>
        <p:nvSpPr>
          <p:cNvPr id="30" name="Rectángulo redondeado 29"/>
          <p:cNvSpPr/>
          <p:nvPr/>
        </p:nvSpPr>
        <p:spPr>
          <a:xfrm>
            <a:off x="3952682" y="2296317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Hacer</a:t>
            </a:r>
          </a:p>
        </p:txBody>
      </p:sp>
      <p:sp>
        <p:nvSpPr>
          <p:cNvPr id="31" name="Rectángulo redondeado 30"/>
          <p:cNvSpPr/>
          <p:nvPr/>
        </p:nvSpPr>
        <p:spPr>
          <a:xfrm>
            <a:off x="3952682" y="2916695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Verificar</a:t>
            </a:r>
          </a:p>
        </p:txBody>
      </p:sp>
      <p:cxnSp>
        <p:nvCxnSpPr>
          <p:cNvPr id="8" name="Conector recto de flecha 7"/>
          <p:cNvCxnSpPr>
            <a:cxnSpLocks/>
            <a:stCxn id="31" idx="2"/>
            <a:endCxn id="11" idx="0"/>
          </p:cNvCxnSpPr>
          <p:nvPr/>
        </p:nvCxnSpPr>
        <p:spPr>
          <a:xfrm flipH="1">
            <a:off x="4524275" y="3187165"/>
            <a:ext cx="1870" cy="435378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/>
          <p:cNvCxnSpPr>
            <a:endCxn id="31" idx="0"/>
          </p:cNvCxnSpPr>
          <p:nvPr/>
        </p:nvCxnSpPr>
        <p:spPr>
          <a:xfrm>
            <a:off x="4526145" y="2564430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/>
          <p:cNvCxnSpPr/>
          <p:nvPr/>
        </p:nvCxnSpPr>
        <p:spPr>
          <a:xfrm>
            <a:off x="4526145" y="1952575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/>
          <p:cNvCxnSpPr/>
          <p:nvPr/>
        </p:nvCxnSpPr>
        <p:spPr>
          <a:xfrm>
            <a:off x="4526145" y="4230342"/>
            <a:ext cx="4231" cy="435378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angular 43"/>
          <p:cNvCxnSpPr>
            <a:cxnSpLocks/>
          </p:cNvCxnSpPr>
          <p:nvPr/>
        </p:nvCxnSpPr>
        <p:spPr>
          <a:xfrm rot="10800000">
            <a:off x="3281240" y="1329840"/>
            <a:ext cx="273765" cy="2603253"/>
          </a:xfrm>
          <a:prstGeom prst="bentConnector2">
            <a:avLst/>
          </a:prstGeom>
          <a:ln w="28575">
            <a:solidFill>
              <a:srgbClr val="808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>
            <a:off x="4526145" y="1329840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76FD42D-2633-7949-B060-A315B24C5FDD}"/>
              </a:ext>
            </a:extLst>
          </p:cNvPr>
          <p:cNvSpPr/>
          <p:nvPr/>
        </p:nvSpPr>
        <p:spPr>
          <a:xfrm>
            <a:off x="785087" y="920364"/>
            <a:ext cx="373757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PHVA - RESUMEN</a:t>
            </a:r>
          </a:p>
        </p:txBody>
      </p:sp>
      <p:grpSp>
        <p:nvGrpSpPr>
          <p:cNvPr id="18" name="Agrupar 70">
            <a:extLst>
              <a:ext uri="{FF2B5EF4-FFF2-40B4-BE49-F238E27FC236}">
                <a16:creationId xmlns:a16="http://schemas.microsoft.com/office/drawing/2014/main" id="{CE0195C2-DAEB-F247-8290-AF91AD3BFA5E}"/>
              </a:ext>
            </a:extLst>
          </p:cNvPr>
          <p:cNvGrpSpPr/>
          <p:nvPr/>
        </p:nvGrpSpPr>
        <p:grpSpPr>
          <a:xfrm>
            <a:off x="511902" y="912279"/>
            <a:ext cx="210869" cy="211672"/>
            <a:chOff x="511902" y="912278"/>
            <a:chExt cx="281320" cy="282391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85CF95CE-C47A-6349-82EF-2A367C4D7E0A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9B853F5B-4C0A-8446-BDCB-6331B9D0E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6"/>
              <a:ext cx="148937" cy="148937"/>
            </a:xfrm>
            <a:prstGeom prst="rect">
              <a:avLst/>
            </a:prstGeom>
          </p:spPr>
        </p:pic>
      </p:grpSp>
      <p:sp>
        <p:nvSpPr>
          <p:cNvPr id="22" name="Elipse 21">
            <a:extLst>
              <a:ext uri="{FF2B5EF4-FFF2-40B4-BE49-F238E27FC236}">
                <a16:creationId xmlns:a16="http://schemas.microsoft.com/office/drawing/2014/main" id="{96B0046A-B05F-8E4A-AAF1-3772824793AA}"/>
              </a:ext>
            </a:extLst>
          </p:cNvPr>
          <p:cNvSpPr/>
          <p:nvPr/>
        </p:nvSpPr>
        <p:spPr>
          <a:xfrm rot="5400000">
            <a:off x="511500" y="912681"/>
            <a:ext cx="211672" cy="210869"/>
          </a:xfrm>
          <a:prstGeom prst="ellips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5B3DD1DC-A997-1C4D-A2D3-DAB9841169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92" y="966062"/>
            <a:ext cx="101088" cy="104106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5E5D6107-8097-2C3A-D21A-7DF146A69AED}"/>
              </a:ext>
            </a:extLst>
          </p:cNvPr>
          <p:cNvCxnSpPr/>
          <p:nvPr/>
        </p:nvCxnSpPr>
        <p:spPr>
          <a:xfrm>
            <a:off x="3281239" y="1329840"/>
            <a:ext cx="124142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56274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DFA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OBJETIVOS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CD7628C-6304-5D4B-BA7D-591238143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7" y="946968"/>
            <a:ext cx="2073162" cy="39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6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93234 CuadroTexto"/>
          <p:cNvSpPr txBox="1">
            <a:spLocks noChangeArrowheads="1"/>
          </p:cNvSpPr>
          <p:nvPr/>
        </p:nvSpPr>
        <p:spPr bwMode="auto">
          <a:xfrm>
            <a:off x="1494699" y="2139164"/>
            <a:ext cx="15113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s-PE" altLang="es-PE" sz="16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Modificar parámetros</a:t>
            </a:r>
          </a:p>
        </p:txBody>
      </p:sp>
      <p:sp>
        <p:nvSpPr>
          <p:cNvPr id="11" name="4 Rombo"/>
          <p:cNvSpPr/>
          <p:nvPr/>
        </p:nvSpPr>
        <p:spPr>
          <a:xfrm>
            <a:off x="3523482" y="3622543"/>
            <a:ext cx="1998535" cy="621099"/>
          </a:xfrm>
          <a:prstGeom prst="diamond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4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¿Objetivo alcanzado?</a:t>
            </a:r>
          </a:p>
        </p:txBody>
      </p:sp>
      <p:sp>
        <p:nvSpPr>
          <p:cNvPr id="25" name="93235 CuadroTexto"/>
          <p:cNvSpPr txBox="1">
            <a:spLocks noChangeArrowheads="1"/>
          </p:cNvSpPr>
          <p:nvPr/>
        </p:nvSpPr>
        <p:spPr bwMode="auto">
          <a:xfrm>
            <a:off x="2777996" y="3247888"/>
            <a:ext cx="613512" cy="313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s-PE" altLang="es-PE" sz="16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NO</a:t>
            </a:r>
          </a:p>
        </p:txBody>
      </p:sp>
      <p:sp>
        <p:nvSpPr>
          <p:cNvPr id="26" name="55 CuadroTexto"/>
          <p:cNvSpPr txBox="1">
            <a:spLocks noChangeArrowheads="1"/>
          </p:cNvSpPr>
          <p:nvPr/>
        </p:nvSpPr>
        <p:spPr bwMode="auto">
          <a:xfrm>
            <a:off x="4671946" y="4248109"/>
            <a:ext cx="613511" cy="313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s-PE" altLang="es-PE" sz="1600" b="1" dirty="0">
                <a:latin typeface="Calibri" charset="0"/>
                <a:ea typeface="Calibri" charset="0"/>
                <a:cs typeface="Calibri" charset="0"/>
              </a:rPr>
              <a:t>SI</a:t>
            </a:r>
          </a:p>
        </p:txBody>
      </p:sp>
      <p:sp>
        <p:nvSpPr>
          <p:cNvPr id="27" name="56 CuadroTexto"/>
          <p:cNvSpPr txBox="1">
            <a:spLocks noChangeArrowheads="1"/>
          </p:cNvSpPr>
          <p:nvPr/>
        </p:nvSpPr>
        <p:spPr bwMode="auto">
          <a:xfrm>
            <a:off x="5863346" y="4533189"/>
            <a:ext cx="1543513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s-PE" altLang="es-PE" sz="1600" b="1" dirty="0">
                <a:latin typeface="Calibri" charset="0"/>
                <a:ea typeface="Calibri" charset="0"/>
                <a:cs typeface="Calibri" charset="0"/>
              </a:rPr>
              <a:t>Otro problema o mejora</a:t>
            </a:r>
          </a:p>
        </p:txBody>
      </p:sp>
      <p:sp>
        <p:nvSpPr>
          <p:cNvPr id="28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3952682" y="1682105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Planear</a:t>
            </a:r>
          </a:p>
        </p:txBody>
      </p:sp>
      <p:sp>
        <p:nvSpPr>
          <p:cNvPr id="30" name="Rectángulo redondeado 29"/>
          <p:cNvSpPr/>
          <p:nvPr/>
        </p:nvSpPr>
        <p:spPr>
          <a:xfrm>
            <a:off x="3952682" y="2296317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Hacer</a:t>
            </a:r>
          </a:p>
        </p:txBody>
      </p:sp>
      <p:sp>
        <p:nvSpPr>
          <p:cNvPr id="31" name="Rectángulo redondeado 30"/>
          <p:cNvSpPr/>
          <p:nvPr/>
        </p:nvSpPr>
        <p:spPr>
          <a:xfrm>
            <a:off x="3952682" y="2916695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Verificar</a:t>
            </a:r>
          </a:p>
        </p:txBody>
      </p:sp>
      <p:cxnSp>
        <p:nvCxnSpPr>
          <p:cNvPr id="8" name="Conector recto de flecha 7"/>
          <p:cNvCxnSpPr>
            <a:cxnSpLocks/>
            <a:stCxn id="31" idx="2"/>
            <a:endCxn id="11" idx="0"/>
          </p:cNvCxnSpPr>
          <p:nvPr/>
        </p:nvCxnSpPr>
        <p:spPr>
          <a:xfrm flipH="1">
            <a:off x="4522750" y="3187165"/>
            <a:ext cx="3395" cy="435378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/>
          <p:cNvCxnSpPr>
            <a:endCxn id="31" idx="0"/>
          </p:cNvCxnSpPr>
          <p:nvPr/>
        </p:nvCxnSpPr>
        <p:spPr>
          <a:xfrm>
            <a:off x="4526145" y="2564430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/>
          <p:cNvCxnSpPr/>
          <p:nvPr/>
        </p:nvCxnSpPr>
        <p:spPr>
          <a:xfrm>
            <a:off x="4526145" y="1952575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/>
          <p:cNvCxnSpPr/>
          <p:nvPr/>
        </p:nvCxnSpPr>
        <p:spPr>
          <a:xfrm>
            <a:off x="4526145" y="4230342"/>
            <a:ext cx="4231" cy="435378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ángulo redondeado 35"/>
          <p:cNvSpPr/>
          <p:nvPr/>
        </p:nvSpPr>
        <p:spPr>
          <a:xfrm>
            <a:off x="3952682" y="4665720"/>
            <a:ext cx="1146925" cy="270470"/>
          </a:xfrm>
          <a:prstGeom prst="roundRect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Actuar</a:t>
            </a:r>
          </a:p>
        </p:txBody>
      </p:sp>
      <p:cxnSp>
        <p:nvCxnSpPr>
          <p:cNvPr id="44" name="Conector angular 43"/>
          <p:cNvCxnSpPr>
            <a:cxnSpLocks/>
            <a:stCxn id="11" idx="1"/>
          </p:cNvCxnSpPr>
          <p:nvPr/>
        </p:nvCxnSpPr>
        <p:spPr>
          <a:xfrm rot="10800000" flipH="1">
            <a:off x="3523481" y="1329841"/>
            <a:ext cx="993819" cy="2603253"/>
          </a:xfrm>
          <a:prstGeom prst="bentConnector4">
            <a:avLst>
              <a:gd name="adj1" fmla="val -23002"/>
              <a:gd name="adj2" fmla="val 100143"/>
            </a:avLst>
          </a:prstGeom>
          <a:ln w="28575">
            <a:solidFill>
              <a:srgbClr val="808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>
            <a:off x="4526145" y="1329840"/>
            <a:ext cx="0" cy="352265"/>
          </a:xfrm>
          <a:prstGeom prst="straightConnector1">
            <a:avLst/>
          </a:prstGeom>
          <a:ln w="28575">
            <a:solidFill>
              <a:srgbClr val="8087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003F67A-07C6-B645-9E44-1A8E05D84748}"/>
              </a:ext>
            </a:extLst>
          </p:cNvPr>
          <p:cNvSpPr/>
          <p:nvPr/>
        </p:nvSpPr>
        <p:spPr>
          <a:xfrm>
            <a:off x="785087" y="920364"/>
            <a:ext cx="373757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rgbClr val="EE4639"/>
                </a:solidFill>
                <a:latin typeface="Calibri" charset="0"/>
                <a:cs typeface="Calibri" charset="0"/>
              </a:rPr>
              <a:t>PHVA - RESUMEN</a:t>
            </a:r>
          </a:p>
        </p:txBody>
      </p:sp>
      <p:grpSp>
        <p:nvGrpSpPr>
          <p:cNvPr id="21" name="Agrupar 70">
            <a:extLst>
              <a:ext uri="{FF2B5EF4-FFF2-40B4-BE49-F238E27FC236}">
                <a16:creationId xmlns:a16="http://schemas.microsoft.com/office/drawing/2014/main" id="{A24918EB-1AB7-2E43-9AD7-132A01ADF762}"/>
              </a:ext>
            </a:extLst>
          </p:cNvPr>
          <p:cNvGrpSpPr/>
          <p:nvPr/>
        </p:nvGrpSpPr>
        <p:grpSpPr>
          <a:xfrm>
            <a:off x="511902" y="912279"/>
            <a:ext cx="210869" cy="211672"/>
            <a:chOff x="511902" y="912278"/>
            <a:chExt cx="281320" cy="282391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DF989008-9006-5343-8625-5EAA36EBA55E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23" name="Imagen 22">
              <a:extLst>
                <a:ext uri="{FF2B5EF4-FFF2-40B4-BE49-F238E27FC236}">
                  <a16:creationId xmlns:a16="http://schemas.microsoft.com/office/drawing/2014/main" id="{44A36896-8FB6-394B-8841-93405DBB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6"/>
              <a:ext cx="148937" cy="148937"/>
            </a:xfrm>
            <a:prstGeom prst="rect">
              <a:avLst/>
            </a:prstGeom>
          </p:spPr>
        </p:pic>
      </p:grpSp>
      <p:sp>
        <p:nvSpPr>
          <p:cNvPr id="35" name="Elipse 34">
            <a:extLst>
              <a:ext uri="{FF2B5EF4-FFF2-40B4-BE49-F238E27FC236}">
                <a16:creationId xmlns:a16="http://schemas.microsoft.com/office/drawing/2014/main" id="{6CA332F5-23E5-B442-BFE6-07DE2D569A7C}"/>
              </a:ext>
            </a:extLst>
          </p:cNvPr>
          <p:cNvSpPr/>
          <p:nvPr/>
        </p:nvSpPr>
        <p:spPr>
          <a:xfrm rot="5400000">
            <a:off x="511500" y="912681"/>
            <a:ext cx="211672" cy="210869"/>
          </a:xfrm>
          <a:prstGeom prst="ellips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A2E74C03-2F3E-B94A-8A14-B9D1554A1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92" y="966062"/>
            <a:ext cx="101088" cy="1041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5150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/>
          <p:cNvSpPr/>
          <p:nvPr/>
        </p:nvSpPr>
        <p:spPr>
          <a:xfrm>
            <a:off x="503238" y="349740"/>
            <a:ext cx="2430462" cy="1661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1200" b="1" dirty="0">
                <a:latin typeface="Calibri" charset="0"/>
                <a:ea typeface="Calibri" charset="0"/>
                <a:cs typeface="Calibri" charset="0"/>
              </a:rPr>
              <a:t>CICLO PHVA - EJEMPLO 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29" name="Group 33">
            <a:extLst>
              <a:ext uri="{FF2B5EF4-FFF2-40B4-BE49-F238E27FC236}">
                <a16:creationId xmlns:a16="http://schemas.microsoft.com/office/drawing/2014/main" id="{122F573D-CF21-42D4-A151-7D64FDD85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180928"/>
              </p:ext>
            </p:extLst>
          </p:nvPr>
        </p:nvGraphicFramePr>
        <p:xfrm>
          <a:off x="397772" y="619589"/>
          <a:ext cx="8162925" cy="4900709"/>
        </p:xfrm>
        <a:graphic>
          <a:graphicData uri="http://schemas.openxmlformats.org/drawingml/2006/table">
            <a:tbl>
              <a:tblPr/>
              <a:tblGrid>
                <a:gridCol w="102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9303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Planear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(Qué?)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Identificar el problema: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Hemos notado que el tiempo de respuesta al cliente en nuestro centro de llamadas es demasiado largo, lo que resulta en la insatisfacción del cliente.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Establecer objetivos alcanzables y medibles: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Nuestro objetivo es reducir el tiempo de respuesta al cliente en un 20% en los próximos 3 meses.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Identificar </a:t>
                      </a:r>
                      <a:r>
                        <a:rPr kumimoji="0" lang="es-E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stakeholders</a:t>
                      </a: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Los </a:t>
                      </a:r>
                      <a:r>
                        <a:rPr lang="es-ES" sz="1500" b="0" i="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stakeholders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son el equipo de atención al cliente, el cliente, el equipo de TI y la gerencia. Utilizaremos reuniones semanales y correos electrónicos para comunicarnos y obtener aprobaciones.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174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Planear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(Cómo?)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Mapeo de proceso: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El proceso de atención al cliente se puede dividir en varias etapas: recibir la llamada, identificar el problema, resolver el problema y cerrar la llamada.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Lluvia de ideas de las causas potenciales del problema: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Las causas potenciales podrían ser la falta de capacitación del personal, un sistema de TI ineficiente, falta de personal, etc.</a:t>
                      </a: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KPI</a:t>
                      </a:r>
                      <a:r>
                        <a:rPr kumimoji="0" lang="es-ES" sz="15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: Tiempo de respuesta al cliente por cada llamada y por asesor y total de llamadas al día atendidas por asesor, durante 30 días. </a:t>
                      </a:r>
                      <a:endParaRPr kumimoji="0" lang="es-E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Recolectar y analizar data para validar la causa raíz: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Después de recopilar y analizar los datos, encontramos que la principal causa es la falta de capacitación del personal.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Formular una hipótesis en base a la causa raíz:</a:t>
                      </a: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 proporcionamos una capacitación adecuada al personal, podríamos reducir el tiempo de respuesta al cliente.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02593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/>
          <p:cNvSpPr/>
          <p:nvPr/>
        </p:nvSpPr>
        <p:spPr>
          <a:xfrm>
            <a:off x="503238" y="349740"/>
            <a:ext cx="2430462" cy="1661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1200" b="1" dirty="0">
                <a:latin typeface="Calibri" charset="0"/>
                <a:ea typeface="Calibri" charset="0"/>
                <a:cs typeface="Calibri" charset="0"/>
              </a:rPr>
              <a:t>CICLO PHVA - EJEMPLO 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Group 33">
            <a:extLst>
              <a:ext uri="{FF2B5EF4-FFF2-40B4-BE49-F238E27FC236}">
                <a16:creationId xmlns:a16="http://schemas.microsoft.com/office/drawing/2014/main" id="{A2F253EF-15FC-48CD-8C5C-9AE4C0590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981231"/>
              </p:ext>
            </p:extLst>
          </p:nvPr>
        </p:nvGraphicFramePr>
        <p:xfrm>
          <a:off x="371061" y="933416"/>
          <a:ext cx="8401877" cy="3302300"/>
        </p:xfrm>
        <a:graphic>
          <a:graphicData uri="http://schemas.openxmlformats.org/drawingml/2006/table">
            <a:tbl>
              <a:tblPr/>
              <a:tblGrid>
                <a:gridCol w="138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5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77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Hacer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(Desarrollar Soluciones)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Establecer un criterio de “éxito experimental”: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 el tiempo de respuesta al cliente se reduce en un 10% después de la capacitación, consideraremos que el experimento es exitoso. 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Diseñar el “experimento” para probar la hipótesis: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Implementaremos un programa de capacitación para el personal durante las próximas 2 semanas.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Obtener aprobación y apoyo de los stakeholders para la solución elegida: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Presentaremos nuestro plan y los beneficios esperados a los </a:t>
                      </a:r>
                      <a:r>
                        <a:rPr lang="es-ES" sz="1500" b="0" i="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stakeholders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para obtener su aprobación y apoyo.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8294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Hacer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(Implementar soluciones)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95275" marR="0" lvl="0" indent="-203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Implementar el experimento/solución en una fase de prueba o piloto: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Implementaremos el programa de capacitación con un pequeño grupo de empleados primero.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239196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/>
          <p:cNvSpPr/>
          <p:nvPr/>
        </p:nvSpPr>
        <p:spPr>
          <a:xfrm>
            <a:off x="503238" y="349740"/>
            <a:ext cx="2430462" cy="1661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1200" b="1" dirty="0">
                <a:latin typeface="Calibri" charset="0"/>
                <a:ea typeface="Calibri" charset="0"/>
                <a:cs typeface="Calibri" charset="0"/>
              </a:rPr>
              <a:t>CICLO PHVA - EJEMPLO 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5" name="Group 33">
            <a:extLst>
              <a:ext uri="{FF2B5EF4-FFF2-40B4-BE49-F238E27FC236}">
                <a16:creationId xmlns:a16="http://schemas.microsoft.com/office/drawing/2014/main" id="{51118488-C28B-48F5-BF98-81741F5816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975120"/>
              </p:ext>
            </p:extLst>
          </p:nvPr>
        </p:nvGraphicFramePr>
        <p:xfrm>
          <a:off x="490537" y="1198459"/>
          <a:ext cx="8162925" cy="2477178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772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Verificar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(Evaluar los resultados)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Juntar/analizar la data de la solución: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Recopilaremos y analizaremos los datos del tiempo de respuesta al cliente después de la capacitación. 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Validar la hipótesis: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 el tiempo de respuesta al cliente se reduce en un 10%, validaremos nuestra hipótesis.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8294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Verificar</a:t>
                      </a:r>
                    </a:p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(Alcanzar la meta deseada)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Si es positivo, ACTUAR</a:t>
                      </a:r>
                      <a:r>
                        <a:rPr kumimoji="0" lang="es-E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 el experimento es exitoso, implementaremos el programa de capacitación para todo el personal.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Caso contrario, regresar a Planear, revisar la hipótesis o el problema planteado: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Si el experimento no es exitoso, revisaremos nuestra hipótesis y el problema identificado, y comenzaremos el ciclo PHVA nuevamente.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9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8060090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/>
          <p:cNvSpPr/>
          <p:nvPr/>
        </p:nvSpPr>
        <p:spPr>
          <a:xfrm>
            <a:off x="503238" y="349740"/>
            <a:ext cx="2430462" cy="1661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1200" b="1" dirty="0">
                <a:latin typeface="Calibri" charset="0"/>
                <a:ea typeface="Calibri" charset="0"/>
                <a:cs typeface="Calibri" charset="0"/>
              </a:rPr>
              <a:t>CICLO PHVA - EJEMPLO </a:t>
            </a:r>
            <a:endParaRPr lang="es-PE" sz="1200" b="1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Group 33">
            <a:extLst>
              <a:ext uri="{FF2B5EF4-FFF2-40B4-BE49-F238E27FC236}">
                <a16:creationId xmlns:a16="http://schemas.microsoft.com/office/drawing/2014/main" id="{05F02D9C-6715-48D7-9235-E3E8700EB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355364"/>
              </p:ext>
            </p:extLst>
          </p:nvPr>
        </p:nvGraphicFramePr>
        <p:xfrm>
          <a:off x="490537" y="779112"/>
          <a:ext cx="8162925" cy="4360806"/>
        </p:xfrm>
        <a:graphic>
          <a:graphicData uri="http://schemas.openxmlformats.org/drawingml/2006/table">
            <a:tbl>
              <a:tblPr/>
              <a:tblGrid>
                <a:gridCol w="1744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8980">
                <a:tc>
                  <a:txBody>
                    <a:bodyPr/>
                    <a:lstStyle/>
                    <a:p>
                      <a:pPr marL="10953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8000"/>
                        <a:buFont typeface="Wingdings 3" pitchFamily="18" charset="2"/>
                        <a:buNone/>
                        <a:tabLst/>
                      </a:pPr>
                      <a:r>
                        <a:rPr kumimoji="0" lang="es-E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Actuar (Implementar la solución a escala completa)</a:t>
                      </a: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4639"/>
                    </a:solidFill>
                  </a:tcPr>
                </a:tc>
                <a:tc>
                  <a:txBody>
                    <a:bodyPr/>
                    <a:lstStyle/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Identificar cambios sistemáticos: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Después de la fase de prueba, identificamos que necesitamos actualizar nuestro sistema de gestión de llamadas para facilitar el nuevo proceso. También necesitamos proporcionar capacitación continua a todo el personal para asegurarnos de que estén al día con las nuevas prácticas.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Planear monitoreo continuo de la solución: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Implementaremos un sistema de seguimiento para monitorear el tiempo de respuesta al cliente en tiempo real. Esto nos permitirá identificar rápidamente cualquier problema y tomar medidas correctivas.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Mejora continua: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Basándonos en los datos recopilados, continuaremos buscando formas de mejorar el tiempo de respuesta al cliente. Esto podría incluir la implementación de nuevas tecnologías o la revisión de nuestros procesos internos. </a:t>
                      </a:r>
                      <a:endParaRPr kumimoji="0" lang="es-PE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  <a:p>
                      <a:pPr marL="268288" marR="0" lvl="0" indent="-158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>
                          <a:srgbClr val="EE4639"/>
                        </a:buClr>
                        <a:buSzPct val="100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s-PE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charset="0"/>
                          <a:cs typeface="Calibri" panose="020F0502020204030204" pitchFamily="34" charset="0"/>
                        </a:rPr>
                        <a:t>Observar otras oportunidades de mejora: </a:t>
                      </a:r>
                      <a:r>
                        <a:rPr lang="es-ES" sz="15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Mientras implementamos esta solución, también observaremos otras áreas del centro de llamadas que podrían beneficiarse de mejoras similares. Por ejemplo, podríamos buscar formas de mejorar la satisfacción del cliente o de aumentar la eficiencia de nuestros agentes.</a:t>
                      </a:r>
                      <a:endParaRPr kumimoji="0" lang="es-E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charset="0"/>
                        <a:cs typeface="Calibri" panose="020F0502020204030204" pitchFamily="34" charset="0"/>
                      </a:endParaRPr>
                    </a:p>
                  </a:txBody>
                  <a:tcPr marL="89997" marR="89997" marT="46803" marB="46803" anchor="ctr" horzOverflow="overflow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C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320722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9083" y="917058"/>
            <a:ext cx="8224549" cy="3877985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BLOQUEOS COMUNES EN LOS NEGOCIOS </a:t>
            </a:r>
          </a:p>
          <a:p>
            <a:pPr marL="184150" indent="-184150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Gran “</a:t>
            </a:r>
            <a:r>
              <a:rPr lang="es-MX" sz="280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” HVA – Sobre planeamiento</a:t>
            </a:r>
          </a:p>
          <a:p>
            <a:pPr marL="184150" indent="-1841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633413" lvl="1" indent="-182563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El equipo se atasca en el ciclo de planeamiento – Tratan de confirmar las hipótesis en la fase de planeamiento. Lo cierto es que esto se hace en la fase de Verificación.</a:t>
            </a:r>
          </a:p>
          <a:p>
            <a:pPr marL="360363" lvl="1" indent="-176213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84150" indent="-184150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Pequeña “</a:t>
            </a:r>
            <a:r>
              <a:rPr lang="es-MX" sz="120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” HVA – Mínimo planeamiento</a:t>
            </a:r>
          </a:p>
          <a:p>
            <a:pPr marL="184150" indent="-1841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641350" lvl="1" indent="-184150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cs typeface="Calibri" charset="0"/>
              </a:rPr>
              <a:t>Se olvida la hipótesis experimental: No hay cuestionamiento – por qué?</a:t>
            </a: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84150" indent="-184150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Las cosas funcionan bien por razones mas allá de la comprensión sin conocimiento de qué funciono y por qué.</a:t>
            </a: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84150" indent="-184150"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La hipótesis no es validada.</a:t>
            </a:r>
          </a:p>
        </p:txBody>
      </p:sp>
      <p:sp>
        <p:nvSpPr>
          <p:cNvPr id="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6483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128" y="917703"/>
            <a:ext cx="3722448" cy="352404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PHVA </a:t>
            </a:r>
            <a:r>
              <a:rPr lang="mr-IN" sz="1600" b="1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 CONCLUSIONES FINALES</a:t>
            </a:r>
          </a:p>
          <a:p>
            <a:pPr marL="179388" indent="-179388">
              <a:buFont typeface="Arial"/>
              <a:buChar char="•"/>
              <a:defRPr/>
            </a:pPr>
            <a:r>
              <a:rPr lang="es-MX" altLang="es-PE" sz="1600" dirty="0">
                <a:latin typeface="Calibri" charset="0"/>
                <a:ea typeface="Calibri" charset="0"/>
                <a:cs typeface="Calibri" charset="0"/>
              </a:rPr>
              <a:t>El ciclo PHVA puede ser un método rápido y efectivo para implementar la Mejora Continua.</a:t>
            </a:r>
          </a:p>
          <a:p>
            <a:pPr marL="179388" indent="-179388">
              <a:buFont typeface="Arial"/>
              <a:buChar char="•"/>
              <a:defRPr/>
            </a:pPr>
            <a:endParaRPr lang="es-MX" altLang="es-PE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defRPr/>
            </a:pPr>
            <a:r>
              <a:rPr lang="es-MX" altLang="es-PE" sz="1600" b="1" dirty="0">
                <a:latin typeface="Calibri" charset="0"/>
                <a:ea typeface="Calibri" charset="0"/>
                <a:cs typeface="Calibri" charset="0"/>
              </a:rPr>
              <a:t>Cada paso: </a:t>
            </a:r>
            <a:r>
              <a:rPr lang="es-MX" altLang="es-PE" sz="1600" dirty="0">
                <a:latin typeface="Calibri" charset="0"/>
                <a:ea typeface="Calibri" charset="0"/>
                <a:cs typeface="Calibri" charset="0"/>
              </a:rPr>
              <a:t>Planear, Hacer, Verificar, y Actuar son críticos para una implementación consistente de mejoras de procesos exitosos.</a:t>
            </a:r>
          </a:p>
          <a:p>
            <a:pPr marL="179388" indent="-179388">
              <a:buFont typeface="Arial"/>
              <a:buChar char="•"/>
              <a:defRPr/>
            </a:pPr>
            <a:endParaRPr lang="es-MX" altLang="es-PE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defRPr/>
            </a:pPr>
            <a:r>
              <a:rPr lang="es-MX" altLang="es-PE" sz="1600" b="1" dirty="0">
                <a:latin typeface="Calibri" charset="0"/>
                <a:ea typeface="Calibri" charset="0"/>
                <a:cs typeface="Calibri" charset="0"/>
              </a:rPr>
              <a:t>Evita los bloqueos comunes, </a:t>
            </a:r>
            <a:r>
              <a:rPr lang="es-MX" altLang="es-PE" sz="1600" dirty="0">
                <a:latin typeface="Calibri" charset="0"/>
                <a:ea typeface="Calibri" charset="0"/>
                <a:cs typeface="Calibri" charset="0"/>
              </a:rPr>
              <a:t>como el sobre/bajo planeamiento y no validar la hipótesis, incluso ante resultados exitosos. </a:t>
            </a: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Imagen 1" descr="shutterstock_1043108527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7" y="490344"/>
            <a:ext cx="3924301" cy="4743644"/>
          </a:xfrm>
          <a:prstGeom prst="rect">
            <a:avLst/>
          </a:prstGeom>
        </p:spPr>
      </p:pic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CICLO PHVA 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244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CICLO PHVA + PRINCIPIOS </a:t>
            </a:r>
            <a:b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CALIDAD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17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3238" y="811088"/>
            <a:ext cx="8318417" cy="69249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s-ES" sz="1500" dirty="0">
                <a:latin typeface="Calibri" panose="020F0502020204030204" pitchFamily="34" charset="0"/>
                <a:cs typeface="Calibri" panose="020F0502020204030204" pitchFamily="34" charset="0"/>
              </a:rPr>
              <a:t>Este enfoque corresponde a los principios de la gestión de calidad ; que se han identificado en el marco del mejoramiento continuo. En la siguiente figura se muestra la ubicación y reconocimiento de cada uno de los</a:t>
            </a:r>
          </a:p>
          <a:p>
            <a:r>
              <a:rPr lang="es-ES" sz="1500" dirty="0">
                <a:latin typeface="Calibri" panose="020F0502020204030204" pitchFamily="34" charset="0"/>
                <a:cs typeface="Calibri" panose="020F0502020204030204" pitchFamily="34" charset="0"/>
              </a:rPr>
              <a:t>principios de la gestión de la calidad en el ciclo PHVA.</a:t>
            </a:r>
            <a:endParaRPr lang="es-MX" sz="1500" dirty="0">
              <a:solidFill>
                <a:srgbClr val="000000"/>
              </a:solidFill>
              <a:latin typeface="Calibri" panose="020F0502020204030204" pitchFamily="34" charset="0"/>
              <a:ea typeface="Calibri" charset="0"/>
              <a:cs typeface="Calibri" panose="020F0502020204030204" pitchFamily="34" charset="0"/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503238" y="322040"/>
            <a:ext cx="2430462" cy="1938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400" b="1" dirty="0">
                <a:latin typeface="Calibri"/>
                <a:cs typeface="Calibri"/>
              </a:rPr>
              <a:t>+ </a:t>
            </a:r>
            <a:r>
              <a:rPr lang="es-PE" sz="1400" b="1" dirty="0"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1797968B-B534-4175-A214-BC96D1A1EE6F}"/>
              </a:ext>
            </a:extLst>
          </p:cNvPr>
          <p:cNvSpPr/>
          <p:nvPr/>
        </p:nvSpPr>
        <p:spPr>
          <a:xfrm>
            <a:off x="547419" y="1948070"/>
            <a:ext cx="2749825" cy="12987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Liderazgo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Participación del personal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Mejora continua</a:t>
            </a:r>
            <a:endParaRPr lang="es-P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51012077-5B82-46DC-AEC8-EC9E1FDD4213}"/>
              </a:ext>
            </a:extLst>
          </p:cNvPr>
          <p:cNvSpPr/>
          <p:nvPr/>
        </p:nvSpPr>
        <p:spPr>
          <a:xfrm>
            <a:off x="547419" y="3346711"/>
            <a:ext cx="2749825" cy="12987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Enfoque basado en hechos para la toma de decisiones</a:t>
            </a:r>
            <a:endParaRPr lang="es-P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E912AB47-9891-4D15-A110-BA1203B0001F}"/>
              </a:ext>
            </a:extLst>
          </p:cNvPr>
          <p:cNvSpPr/>
          <p:nvPr/>
        </p:nvSpPr>
        <p:spPr>
          <a:xfrm>
            <a:off x="5820761" y="1948070"/>
            <a:ext cx="2749825" cy="12987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Organización enfocada al cliente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Relación beneficiosa con proveedores.</a:t>
            </a:r>
            <a:endParaRPr lang="es-P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BF3FE629-3188-4945-803D-350E6068427E}"/>
              </a:ext>
            </a:extLst>
          </p:cNvPr>
          <p:cNvSpPr/>
          <p:nvPr/>
        </p:nvSpPr>
        <p:spPr>
          <a:xfrm>
            <a:off x="5820761" y="3346711"/>
            <a:ext cx="2749825" cy="12987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Enfoque de procesos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Enfoque de sistemas para la gestión</a:t>
            </a:r>
            <a:endParaRPr lang="es-P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Diagrama de flujo: conector 5">
            <a:extLst>
              <a:ext uri="{FF2B5EF4-FFF2-40B4-BE49-F238E27FC236}">
                <a16:creationId xmlns:a16="http://schemas.microsoft.com/office/drawing/2014/main" id="{A649C8D6-9AA1-448C-B14F-32C856AFCDF9}"/>
              </a:ext>
            </a:extLst>
          </p:cNvPr>
          <p:cNvSpPr/>
          <p:nvPr/>
        </p:nvSpPr>
        <p:spPr>
          <a:xfrm>
            <a:off x="2999960" y="1948070"/>
            <a:ext cx="3049656" cy="2697354"/>
          </a:xfrm>
          <a:prstGeom prst="flowChartConnector">
            <a:avLst/>
          </a:prstGeom>
          <a:solidFill>
            <a:srgbClr val="B9E7ED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CA46399-0D1B-48D7-A6EC-B2371B7D4AFE}"/>
              </a:ext>
            </a:extLst>
          </p:cNvPr>
          <p:cNvCxnSpPr>
            <a:stCxn id="6" idx="0"/>
            <a:endCxn id="6" idx="4"/>
          </p:cNvCxnSpPr>
          <p:nvPr/>
        </p:nvCxnSpPr>
        <p:spPr>
          <a:xfrm>
            <a:off x="4524788" y="1948070"/>
            <a:ext cx="0" cy="2697354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B2E35D99-986D-4EF3-9898-104130B99408}"/>
              </a:ext>
            </a:extLst>
          </p:cNvPr>
          <p:cNvCxnSpPr>
            <a:cxnSpLocks/>
            <a:stCxn id="6" idx="2"/>
            <a:endCxn id="6" idx="6"/>
          </p:cNvCxnSpPr>
          <p:nvPr/>
        </p:nvCxnSpPr>
        <p:spPr>
          <a:xfrm>
            <a:off x="2999960" y="3296747"/>
            <a:ext cx="3049656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1967681-25FF-48D7-9238-56DB8FE693E8}"/>
              </a:ext>
            </a:extLst>
          </p:cNvPr>
          <p:cNvSpPr txBox="1"/>
          <p:nvPr/>
        </p:nvSpPr>
        <p:spPr>
          <a:xfrm>
            <a:off x="3394476" y="2597426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Actuar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3AABD55-6C2D-41CF-8F08-A6BB418F1E48}"/>
              </a:ext>
            </a:extLst>
          </p:cNvPr>
          <p:cNvSpPr txBox="1"/>
          <p:nvPr/>
        </p:nvSpPr>
        <p:spPr>
          <a:xfrm>
            <a:off x="4779379" y="2597426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Planear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1843EE2-8B2B-4B50-837F-A93E44DD86E8}"/>
              </a:ext>
            </a:extLst>
          </p:cNvPr>
          <p:cNvSpPr txBox="1"/>
          <p:nvPr/>
        </p:nvSpPr>
        <p:spPr>
          <a:xfrm>
            <a:off x="4779379" y="373514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Hacer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ED18C99-AD69-4998-B177-755F97D62878}"/>
              </a:ext>
            </a:extLst>
          </p:cNvPr>
          <p:cNvSpPr txBox="1"/>
          <p:nvPr/>
        </p:nvSpPr>
        <p:spPr>
          <a:xfrm>
            <a:off x="3394476" y="3735143"/>
            <a:ext cx="98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Verificar</a:t>
            </a:r>
            <a:endParaRPr lang="es-PE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Flecha: curvada hacia abajo 35">
            <a:extLst>
              <a:ext uri="{FF2B5EF4-FFF2-40B4-BE49-F238E27FC236}">
                <a16:creationId xmlns:a16="http://schemas.microsoft.com/office/drawing/2014/main" id="{CFAE9194-741E-4C84-B357-ED94377CAB09}"/>
              </a:ext>
            </a:extLst>
          </p:cNvPr>
          <p:cNvSpPr/>
          <p:nvPr/>
        </p:nvSpPr>
        <p:spPr>
          <a:xfrm>
            <a:off x="4274927" y="2978367"/>
            <a:ext cx="499722" cy="25680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37" name="Flecha: curvada hacia la izquierda 36">
            <a:extLst>
              <a:ext uri="{FF2B5EF4-FFF2-40B4-BE49-F238E27FC236}">
                <a16:creationId xmlns:a16="http://schemas.microsoft.com/office/drawing/2014/main" id="{67BD6FAF-C5D0-4FD6-831A-62AB574B92A5}"/>
              </a:ext>
            </a:extLst>
          </p:cNvPr>
          <p:cNvSpPr/>
          <p:nvPr/>
        </p:nvSpPr>
        <p:spPr>
          <a:xfrm rot="5400000">
            <a:off x="4370853" y="3221503"/>
            <a:ext cx="271430" cy="47098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34448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7531" y="917106"/>
            <a:ext cx="8417013" cy="2120581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222250" indent="-2222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PLANEAR - ENFOQUE AL CLIENTE Y STAKEHOLDERS</a:t>
            </a: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Determinar quiénes son las partes interesadas (clientes internos y externos).</a:t>
            </a: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Identificar sus necesidades.</a:t>
            </a: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Convertir las necesidades en requisitos.</a:t>
            </a: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3225" indent="-180975">
              <a:lnSpc>
                <a:spcPct val="90000"/>
              </a:lnSpc>
              <a:buClr>
                <a:srgbClr val="714FA0"/>
              </a:buClr>
              <a:buFont typeface="Arial"/>
              <a:buChar char="•"/>
              <a:tabLst>
                <a:tab pos="441325" algn="l"/>
              </a:tabLst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Cumplir con estos requisitos.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grpSp>
        <p:nvGrpSpPr>
          <p:cNvPr id="3" name="Agrupar 2"/>
          <p:cNvGrpSpPr/>
          <p:nvPr/>
        </p:nvGrpSpPr>
        <p:grpSpPr>
          <a:xfrm>
            <a:off x="853443" y="4818193"/>
            <a:ext cx="7437113" cy="415795"/>
            <a:chOff x="503238" y="4818193"/>
            <a:chExt cx="7105688" cy="415795"/>
          </a:xfrm>
        </p:grpSpPr>
        <p:sp>
          <p:nvSpPr>
            <p:cNvPr id="2" name="Rectángulo redondeado 1"/>
            <p:cNvSpPr/>
            <p:nvPr/>
          </p:nvSpPr>
          <p:spPr>
            <a:xfrm>
              <a:off x="503238" y="4818193"/>
              <a:ext cx="1362884" cy="415795"/>
            </a:xfrm>
            <a:prstGeom prst="roundRect">
              <a:avLst>
                <a:gd name="adj" fmla="val 14376"/>
              </a:avLst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Empleados</a:t>
              </a:r>
              <a:endParaRPr lang="es-ES" sz="16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Rectángulo redondeado 18"/>
            <p:cNvSpPr/>
            <p:nvPr/>
          </p:nvSpPr>
          <p:spPr>
            <a:xfrm>
              <a:off x="1938939" y="4818193"/>
              <a:ext cx="1362884" cy="415795"/>
            </a:xfrm>
            <a:prstGeom prst="roundRect">
              <a:avLst>
                <a:gd name="adj" fmla="val 14376"/>
              </a:avLst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Accionistas</a:t>
              </a:r>
              <a:endParaRPr lang="es-ES" sz="16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Rectángulo redondeado 19"/>
            <p:cNvSpPr/>
            <p:nvPr/>
          </p:nvSpPr>
          <p:spPr>
            <a:xfrm>
              <a:off x="3374640" y="4818193"/>
              <a:ext cx="1362884" cy="415795"/>
            </a:xfrm>
            <a:prstGeom prst="roundRect">
              <a:avLst>
                <a:gd name="adj" fmla="val 14376"/>
              </a:avLst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Clientes</a:t>
              </a:r>
              <a:endParaRPr lang="es-ES" sz="16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1" name="Rectángulo redondeado 20"/>
            <p:cNvSpPr/>
            <p:nvPr/>
          </p:nvSpPr>
          <p:spPr>
            <a:xfrm>
              <a:off x="4810341" y="4818193"/>
              <a:ext cx="1362884" cy="415795"/>
            </a:xfrm>
            <a:prstGeom prst="roundRect">
              <a:avLst>
                <a:gd name="adj" fmla="val 14376"/>
              </a:avLst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Proveedores</a:t>
              </a:r>
              <a:endParaRPr lang="es-ES" sz="16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Rectángulo redondeado 21"/>
            <p:cNvSpPr/>
            <p:nvPr/>
          </p:nvSpPr>
          <p:spPr>
            <a:xfrm>
              <a:off x="6246042" y="4818193"/>
              <a:ext cx="1362884" cy="415795"/>
            </a:xfrm>
            <a:prstGeom prst="roundRect">
              <a:avLst>
                <a:gd name="adj" fmla="val 14376"/>
              </a:avLst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MX" sz="1600" b="1" dirty="0">
                  <a:latin typeface="Calibri" charset="0"/>
                  <a:ea typeface="Calibri" charset="0"/>
                  <a:cs typeface="Calibri" charset="0"/>
                </a:rPr>
                <a:t>Sociedad</a:t>
              </a:r>
              <a:endParaRPr lang="es-ES" sz="16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8" r="33544"/>
          <a:stretch/>
        </p:blipFill>
        <p:spPr>
          <a:xfrm>
            <a:off x="853443" y="3144838"/>
            <a:ext cx="1426452" cy="1614621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56108" y="3143438"/>
            <a:ext cx="1426452" cy="1616021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58773" y="3143438"/>
            <a:ext cx="1426453" cy="1616021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1438" y="3144837"/>
            <a:ext cx="1421479" cy="1614621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9129" y="3143438"/>
            <a:ext cx="1431427" cy="1616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2443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object 7"/>
          <p:cNvSpPr txBox="1"/>
          <p:nvPr/>
        </p:nvSpPr>
        <p:spPr>
          <a:xfrm>
            <a:off x="1282298" y="918372"/>
            <a:ext cx="5521727" cy="10772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s-PE" sz="1400" dirty="0">
                <a:latin typeface="Calibri" charset="0"/>
                <a:ea typeface="Calibri" charset="0"/>
                <a:cs typeface="Calibri" charset="0"/>
              </a:rPr>
              <a:t>Explicar qué es Gestión de la Calidad.</a:t>
            </a:r>
          </a:p>
          <a:p>
            <a:pPr lvl="0"/>
            <a:endParaRPr lang="es-PE" sz="1400" dirty="0">
              <a:latin typeface="Calibri" charset="0"/>
              <a:ea typeface="Calibri" charset="0"/>
              <a:cs typeface="Calibri" charset="0"/>
            </a:endParaRPr>
          </a:p>
          <a:p>
            <a:pPr lvl="0"/>
            <a:r>
              <a:rPr lang="es-PE" sz="1400" dirty="0">
                <a:latin typeface="Calibri" charset="0"/>
                <a:ea typeface="Calibri" charset="0"/>
                <a:cs typeface="Calibri" charset="0"/>
              </a:rPr>
              <a:t>Conocer y aplicar el ciclo de Mejora Continua o PHVA.</a:t>
            </a:r>
          </a:p>
          <a:p>
            <a:pPr lvl="0"/>
            <a:endParaRPr lang="es-PE" sz="1400" dirty="0">
              <a:latin typeface="Calibri" charset="0"/>
              <a:ea typeface="Calibri" charset="0"/>
              <a:cs typeface="Calibri" charset="0"/>
            </a:endParaRPr>
          </a:p>
          <a:p>
            <a:pPr lvl="0"/>
            <a:r>
              <a:rPr lang="es-PE" sz="1400" dirty="0">
                <a:latin typeface="Calibri" charset="0"/>
                <a:ea typeface="Calibri" charset="0"/>
                <a:cs typeface="Calibri" charset="0"/>
              </a:rPr>
              <a:t>Conocer y aplicar los Principios de la Calidad.</a:t>
            </a:r>
          </a:p>
        </p:txBody>
      </p:sp>
      <p:sp>
        <p:nvSpPr>
          <p:cNvPr id="2" name="Rectángulo 1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0" y="3050921"/>
            <a:ext cx="1689027" cy="2183068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963636"/>
            <a:ext cx="118814" cy="121369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1394583"/>
            <a:ext cx="118814" cy="12136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1822355"/>
            <a:ext cx="118814" cy="121369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4120CFE4-DEDD-7C47-9550-7FA05D18DD32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OBJETIVOS </a:t>
            </a:r>
          </a:p>
        </p:txBody>
      </p:sp>
    </p:spTree>
    <p:extLst>
      <p:ext uri="{BB962C8B-B14F-4D97-AF65-F5344CB8AC3E}">
        <p14:creationId xmlns:p14="http://schemas.microsoft.com/office/powerpoint/2010/main" val="979015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11419" y="927901"/>
            <a:ext cx="4054329" cy="4016484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PLANEAR - RELACIONES BENEFICIOSAS CON </a:t>
            </a:r>
            <a:b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LOS PROVEEDORES</a:t>
            </a:r>
          </a:p>
          <a:p>
            <a:pPr marL="231775" indent="-222250">
              <a:buClr>
                <a:srgbClr val="714FA0"/>
              </a:buClr>
              <a:buFont typeface="Arial" charset="0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Una organización y sus proveedores son interdependientes.</a:t>
            </a:r>
          </a:p>
          <a:p>
            <a:pPr marL="231775" indent="-222250">
              <a:buClr>
                <a:srgbClr val="714FA0"/>
              </a:buClr>
              <a:buFont typeface="Arial" charset="0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231775" indent="-222250">
              <a:buClr>
                <a:srgbClr val="714FA0"/>
              </a:buClr>
              <a:buFont typeface="Arial" charset="0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Una relación mutuamente beneficiosa aumenta la habilidad de ambos de </a:t>
            </a:r>
            <a:br>
              <a:rPr lang="es-MX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crear valor.</a:t>
            </a:r>
          </a:p>
          <a:p>
            <a:pPr marL="231775" indent="-222250"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54025" indent="-222250">
              <a:buClr>
                <a:srgbClr val="714FA0"/>
              </a:buClr>
              <a:buFont typeface="Arial" charset="0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Definir criterios de evaluación y selección.</a:t>
            </a:r>
          </a:p>
          <a:p>
            <a:pPr marL="454025" indent="-222250">
              <a:buClr>
                <a:srgbClr val="714FA0"/>
              </a:buClr>
              <a:buFont typeface="Arial" charset="0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54025" indent="-222250">
              <a:buClr>
                <a:srgbClr val="714FA0"/>
              </a:buClr>
              <a:buFont typeface="Arial" charset="0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Definir métodos para verificar los suministros y servicios.</a:t>
            </a:r>
          </a:p>
          <a:p>
            <a:pPr marL="454025" indent="-222250">
              <a:buClr>
                <a:srgbClr val="714FA0"/>
              </a:buClr>
              <a:buFont typeface="Arial" charset="0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54025" indent="-222250">
              <a:buClr>
                <a:srgbClr val="714FA0"/>
              </a:buClr>
              <a:buFont typeface="Arial" charset="0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Analizar resultados y tendencias en el desempeño de los proveedores.</a:t>
            </a:r>
          </a:p>
        </p:txBody>
      </p:sp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490344"/>
            <a:ext cx="3924300" cy="47436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03597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3238" y="798969"/>
            <a:ext cx="8235663" cy="4262705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HACER - ENFOQUE BASADO EN PROCESOS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Definir las etapas necesarias para producir un producto o entregar un servicio, de tal forma que </a:t>
            </a: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cada etapa agregue valor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Establecer responsabilidades para cada actividad.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Evaluar los riesgos, las consecuencias y los impactos de las actividades que componen los procesos sobre los clientes, los proveedores, trabajadores y la comunidad.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r>
              <a:rPr lang="es-PE" sz="1600" dirty="0">
                <a:latin typeface="Calibri" charset="0"/>
                <a:cs typeface="Calibri" charset="0"/>
              </a:rPr>
              <a:t>Un resultado </a:t>
            </a:r>
            <a:r>
              <a:rPr lang="es-ES" sz="1600" dirty="0">
                <a:latin typeface="Calibri" charset="0"/>
                <a:cs typeface="Calibri" charset="0"/>
              </a:rPr>
              <a:t>deseado se logra más eficientemente cuando las actividades y los recursos relacionados se manejan </a:t>
            </a:r>
            <a:r>
              <a:rPr lang="es-ES" sz="1600" b="1" dirty="0">
                <a:latin typeface="Calibri" charset="0"/>
                <a:cs typeface="Calibri" charset="0"/>
              </a:rPr>
              <a:t>como un proceso.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ES" sz="1600" dirty="0">
              <a:latin typeface="Calibri" charset="0"/>
              <a:cs typeface="Calibri" charset="0"/>
            </a:endParaRP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r>
              <a:rPr lang="es-ES" sz="1600" dirty="0">
                <a:latin typeface="Calibri" charset="0"/>
                <a:cs typeface="Calibri" charset="0"/>
              </a:rPr>
              <a:t>Hay que tener en cuenta que algunas salidas en un proceso se vuelven la entrada del siguiente proceso. </a:t>
            </a: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ES" sz="1600" dirty="0">
              <a:latin typeface="Calibri" charset="0"/>
              <a:cs typeface="Calibri" charset="0"/>
            </a:endParaRPr>
          </a:p>
          <a:p>
            <a:pPr marL="401638" indent="-179388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spcBef>
                <a:spcPct val="0"/>
              </a:spcBef>
              <a:buFont typeface="Arial"/>
              <a:buChar char="•"/>
            </a:pPr>
            <a:endParaRPr lang="es-ES" altLang="es-PE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89889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/>
          <p:cNvGrpSpPr/>
          <p:nvPr/>
        </p:nvGrpSpPr>
        <p:grpSpPr>
          <a:xfrm>
            <a:off x="1634107" y="1531735"/>
            <a:ext cx="6234561" cy="2974952"/>
            <a:chOff x="2067567" y="1448430"/>
            <a:chExt cx="5415557" cy="2802396"/>
          </a:xfrm>
        </p:grpSpPr>
        <p:sp>
          <p:nvSpPr>
            <p:cNvPr id="2" name="Pentágono 1"/>
            <p:cNvSpPr/>
            <p:nvPr/>
          </p:nvSpPr>
          <p:spPr>
            <a:xfrm>
              <a:off x="2067567" y="1448430"/>
              <a:ext cx="5415557" cy="2802396"/>
            </a:xfrm>
            <a:prstGeom prst="homePlate">
              <a:avLst>
                <a:gd name="adj" fmla="val 32024"/>
              </a:avLst>
            </a:prstGeom>
            <a:noFill/>
            <a:ln w="28575">
              <a:solidFill>
                <a:srgbClr val="80879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" name="Llamada de flecha hacia arriba 2"/>
            <p:cNvSpPr/>
            <p:nvPr/>
          </p:nvSpPr>
          <p:spPr>
            <a:xfrm>
              <a:off x="2224995" y="3447526"/>
              <a:ext cx="745165" cy="503801"/>
            </a:xfrm>
            <a:prstGeom prst="upArrowCallout">
              <a:avLst/>
            </a:prstGeom>
            <a:solidFill>
              <a:srgbClr val="B9E7E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Llamada de flecha hacia arriba 5"/>
            <p:cNvSpPr/>
            <p:nvPr/>
          </p:nvSpPr>
          <p:spPr>
            <a:xfrm>
              <a:off x="3106597" y="3447526"/>
              <a:ext cx="745165" cy="503801"/>
            </a:xfrm>
            <a:prstGeom prst="upArrowCallout">
              <a:avLst/>
            </a:prstGeom>
            <a:solidFill>
              <a:srgbClr val="B9E7E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7" name="Llamada de flecha hacia arriba 6"/>
            <p:cNvSpPr/>
            <p:nvPr/>
          </p:nvSpPr>
          <p:spPr>
            <a:xfrm>
              <a:off x="3998692" y="3447526"/>
              <a:ext cx="745165" cy="503801"/>
            </a:xfrm>
            <a:prstGeom prst="upArrowCallout">
              <a:avLst/>
            </a:prstGeom>
            <a:solidFill>
              <a:srgbClr val="B9E7E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8" name="Llamada de flecha hacia arriba 7"/>
            <p:cNvSpPr/>
            <p:nvPr/>
          </p:nvSpPr>
          <p:spPr>
            <a:xfrm>
              <a:off x="4896038" y="3447526"/>
              <a:ext cx="745165" cy="503801"/>
            </a:xfrm>
            <a:prstGeom prst="upArrowCallout">
              <a:avLst/>
            </a:prstGeom>
            <a:solidFill>
              <a:srgbClr val="B9E7E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1" name="Llamada de flecha hacia arriba 10"/>
            <p:cNvSpPr/>
            <p:nvPr/>
          </p:nvSpPr>
          <p:spPr>
            <a:xfrm>
              <a:off x="5793384" y="3447526"/>
              <a:ext cx="745165" cy="503801"/>
            </a:xfrm>
            <a:prstGeom prst="upArrowCallout">
              <a:avLst/>
            </a:prstGeom>
            <a:solidFill>
              <a:srgbClr val="B9E7E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54642E28-119B-4B67-B136-E55AF7914E2E}"/>
                </a:ext>
              </a:extLst>
            </p:cNvPr>
            <p:cNvSpPr txBox="1"/>
            <p:nvPr/>
          </p:nvSpPr>
          <p:spPr>
            <a:xfrm>
              <a:off x="2627182" y="3612200"/>
              <a:ext cx="3659482" cy="294080"/>
            </a:xfrm>
            <a:prstGeom prst="rect">
              <a:avLst/>
            </a:prstGeom>
            <a:noFill/>
            <a:ln w="28575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s-ES" altLang="es-PE" sz="1600" b="1" dirty="0">
                  <a:latin typeface="Calibri" charset="0"/>
                  <a:ea typeface="Calibri" charset="0"/>
                  <a:cs typeface="Calibri" charset="0"/>
                </a:rPr>
                <a:t>Procesos de soporte de la organización.</a:t>
              </a:r>
            </a:p>
          </p:txBody>
        </p:sp>
        <p:sp>
          <p:nvSpPr>
            <p:cNvPr id="4" name="Pentágono 3"/>
            <p:cNvSpPr/>
            <p:nvPr/>
          </p:nvSpPr>
          <p:spPr>
            <a:xfrm>
              <a:off x="2224995" y="2577835"/>
              <a:ext cx="4554946" cy="614560"/>
            </a:xfrm>
            <a:prstGeom prst="homePlate">
              <a:avLst/>
            </a:prstGeom>
            <a:solidFill>
              <a:srgbClr val="DDEEC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54642E28-119B-4B67-B136-E55AF7914E2E}"/>
                </a:ext>
              </a:extLst>
            </p:cNvPr>
            <p:cNvSpPr txBox="1"/>
            <p:nvPr/>
          </p:nvSpPr>
          <p:spPr>
            <a:xfrm>
              <a:off x="2627182" y="2720146"/>
              <a:ext cx="3659482" cy="294080"/>
            </a:xfrm>
            <a:prstGeom prst="rect">
              <a:avLst/>
            </a:prstGeom>
            <a:noFill/>
            <a:ln w="28575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s-ES" altLang="es-PE" sz="1600" b="1" dirty="0">
                  <a:latin typeface="Calibri" charset="0"/>
                  <a:ea typeface="Calibri" charset="0"/>
                  <a:cs typeface="Calibri" charset="0"/>
                </a:rPr>
                <a:t>Procesos operativos de la organización</a:t>
              </a:r>
            </a:p>
          </p:txBody>
        </p:sp>
        <p:sp>
          <p:nvSpPr>
            <p:cNvPr id="5" name="Pentágono 4"/>
            <p:cNvSpPr/>
            <p:nvPr/>
          </p:nvSpPr>
          <p:spPr>
            <a:xfrm>
              <a:off x="2224995" y="1810537"/>
              <a:ext cx="1065273" cy="346364"/>
            </a:xfrm>
            <a:prstGeom prst="homePlate">
              <a:avLst/>
            </a:prstGeom>
            <a:solidFill>
              <a:srgbClr val="FBC8C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5" name="Pentágono 14"/>
            <p:cNvSpPr/>
            <p:nvPr/>
          </p:nvSpPr>
          <p:spPr>
            <a:xfrm>
              <a:off x="3332248" y="1810537"/>
              <a:ext cx="1065273" cy="346364"/>
            </a:xfrm>
            <a:prstGeom prst="homePlate">
              <a:avLst/>
            </a:prstGeom>
            <a:solidFill>
              <a:srgbClr val="FBC8C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6" name="Pentágono 15"/>
            <p:cNvSpPr/>
            <p:nvPr/>
          </p:nvSpPr>
          <p:spPr>
            <a:xfrm>
              <a:off x="4478846" y="1810537"/>
              <a:ext cx="1065273" cy="346364"/>
            </a:xfrm>
            <a:prstGeom prst="homePlate">
              <a:avLst/>
            </a:prstGeom>
            <a:solidFill>
              <a:srgbClr val="FBC8C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7" name="Pentágono 16"/>
            <p:cNvSpPr/>
            <p:nvPr/>
          </p:nvSpPr>
          <p:spPr>
            <a:xfrm>
              <a:off x="5620213" y="1810537"/>
              <a:ext cx="1065273" cy="346364"/>
            </a:xfrm>
            <a:prstGeom prst="homePlate">
              <a:avLst/>
            </a:prstGeom>
            <a:solidFill>
              <a:srgbClr val="FBC8C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54642E28-119B-4B67-B136-E55AF7914E2E}"/>
                </a:ext>
              </a:extLst>
            </p:cNvPr>
            <p:cNvSpPr txBox="1"/>
            <p:nvPr/>
          </p:nvSpPr>
          <p:spPr>
            <a:xfrm>
              <a:off x="2627182" y="1806660"/>
              <a:ext cx="3659482" cy="318917"/>
            </a:xfrm>
            <a:prstGeom prst="rect">
              <a:avLst/>
            </a:prstGeom>
            <a:noFill/>
            <a:ln w="28575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s-ES" altLang="es-PE" sz="1600" b="1" dirty="0">
                  <a:latin typeface="Calibri" charset="0"/>
                  <a:ea typeface="Calibri" charset="0"/>
                  <a:cs typeface="Calibri" charset="0"/>
                </a:rPr>
                <a:t>Procesos estratégicos de la organización</a:t>
              </a:r>
            </a:p>
          </p:txBody>
        </p:sp>
      </p:grpSp>
      <p:sp>
        <p:nvSpPr>
          <p:cNvPr id="2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6625" y="916200"/>
            <a:ext cx="8235663" cy="246221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HACER - ENFOQUE BASADO EN PROCESOS</a:t>
            </a:r>
            <a:endParaRPr lang="es-ES" altLang="es-PE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Rectángulo 12"/>
          <p:cNvSpPr/>
          <p:nvPr/>
        </p:nvSpPr>
        <p:spPr>
          <a:xfrm rot="5400000">
            <a:off x="6824303" y="2655304"/>
            <a:ext cx="2974951" cy="727818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es-PE" sz="1400" dirty="0">
                <a:latin typeface="Calibri" charset="0"/>
                <a:ea typeface="Calibri" charset="0"/>
                <a:cs typeface="Calibri" charset="0"/>
              </a:rPr>
              <a:t>Requisitos satisfechos para</a:t>
            </a:r>
            <a:br>
              <a:rPr lang="es-ES" altLang="es-PE" sz="1400" dirty="0">
                <a:latin typeface="Calibri" charset="0"/>
                <a:ea typeface="Calibri" charset="0"/>
                <a:cs typeface="Calibri" charset="0"/>
              </a:rPr>
            </a:br>
            <a:r>
              <a:rPr lang="es-ES" altLang="es-PE" sz="1400" dirty="0">
                <a:latin typeface="Calibri" charset="0"/>
                <a:ea typeface="Calibri" charset="0"/>
                <a:cs typeface="Calibri" charset="0"/>
              </a:rPr>
              <a:t> las partes interesadas</a:t>
            </a:r>
          </a:p>
        </p:txBody>
      </p:sp>
      <p:sp>
        <p:nvSpPr>
          <p:cNvPr id="26" name="Rectángulo 25"/>
          <p:cNvSpPr/>
          <p:nvPr/>
        </p:nvSpPr>
        <p:spPr>
          <a:xfrm rot="16200000">
            <a:off x="-539402" y="2655305"/>
            <a:ext cx="2974951" cy="727818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es-PE" sz="1400" dirty="0">
                <a:latin typeface="Calibri" charset="0"/>
                <a:ea typeface="Calibri" charset="0"/>
                <a:cs typeface="Calibri" charset="0"/>
              </a:rPr>
              <a:t>Requisitos esperados por</a:t>
            </a:r>
            <a:br>
              <a:rPr lang="es-ES" altLang="es-PE" sz="1400" dirty="0">
                <a:latin typeface="Calibri" charset="0"/>
                <a:ea typeface="Calibri" charset="0"/>
                <a:cs typeface="Calibri" charset="0"/>
              </a:rPr>
            </a:br>
            <a:r>
              <a:rPr lang="es-ES" altLang="es-PE" sz="1400" dirty="0">
                <a:latin typeface="Calibri" charset="0"/>
                <a:ea typeface="Calibri" charset="0"/>
                <a:cs typeface="Calibri" charset="0"/>
              </a:rPr>
              <a:t> las partes interesadas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5591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ipse 21">
            <a:extLst>
              <a:ext uri="{FF2B5EF4-FFF2-40B4-BE49-F238E27FC236}">
                <a16:creationId xmlns:a16="http://schemas.microsoft.com/office/drawing/2014/main" id="{5854AFB6-3DDD-6644-AA63-4F76D92F6934}"/>
              </a:ext>
            </a:extLst>
          </p:cNvPr>
          <p:cNvSpPr/>
          <p:nvPr/>
        </p:nvSpPr>
        <p:spPr>
          <a:xfrm>
            <a:off x="4048377" y="3684335"/>
            <a:ext cx="999242" cy="999242"/>
          </a:xfrm>
          <a:prstGeom prst="ellips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CC86761A-0F0B-0343-AB6C-D72D3F6BB2FB}"/>
              </a:ext>
            </a:extLst>
          </p:cNvPr>
          <p:cNvSpPr/>
          <p:nvPr/>
        </p:nvSpPr>
        <p:spPr>
          <a:xfrm>
            <a:off x="6146276" y="3684335"/>
            <a:ext cx="999242" cy="999242"/>
          </a:xfrm>
          <a:prstGeom prst="ellipse">
            <a:avLst/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CA81A58-19AC-A545-B613-07329373818A}"/>
              </a:ext>
            </a:extLst>
          </p:cNvPr>
          <p:cNvSpPr/>
          <p:nvPr/>
        </p:nvSpPr>
        <p:spPr>
          <a:xfrm>
            <a:off x="2007909" y="3684335"/>
            <a:ext cx="999242" cy="999242"/>
          </a:xfrm>
          <a:prstGeom prst="ellipse">
            <a:avLst/>
          </a:prstGeom>
          <a:solidFill>
            <a:srgbClr val="FF7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12569" y="927524"/>
            <a:ext cx="7401607" cy="1308050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4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HACER - ENFOQUE DE SISTEMA PARA LA GESTIÓN</a:t>
            </a:r>
          </a:p>
          <a:p>
            <a:pPr marL="222250"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Los procesos que conforman el sistema de </a:t>
            </a: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Gestión de Calidad deben trabajar de forma integrada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 para alcanzar la Política y Objetivos de Calidad de la empresa.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pPr>
              <a:defRPr/>
            </a:pP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pPr>
              <a:spcBef>
                <a:spcPct val="0"/>
              </a:spcBef>
            </a:pPr>
            <a:endParaRPr lang="es-ES" altLang="es-PE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Text Box 6"/>
          <p:cNvSpPr txBox="1">
            <a:spLocks noChangeArrowheads="1"/>
          </p:cNvSpPr>
          <p:nvPr/>
        </p:nvSpPr>
        <p:spPr bwMode="auto">
          <a:xfrm>
            <a:off x="2123281" y="4913313"/>
            <a:ext cx="5171960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s-MX" sz="1500" b="1" dirty="0">
                <a:solidFill>
                  <a:srgbClr val="000000"/>
                </a:solidFill>
              </a:rPr>
              <a:t>Cada proceso debe satisfacer a sus clientes internos</a:t>
            </a:r>
            <a:endParaRPr lang="es-ES" sz="1500" b="1" dirty="0">
              <a:solidFill>
                <a:srgbClr val="000000"/>
              </a:solidFill>
            </a:endParaRPr>
          </a:p>
        </p:txBody>
      </p:sp>
      <p:sp>
        <p:nvSpPr>
          <p:cNvPr id="2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2" name="Rectángulo redondeado 1"/>
          <p:cNvSpPr/>
          <p:nvPr/>
        </p:nvSpPr>
        <p:spPr>
          <a:xfrm rot="5400000">
            <a:off x="506487" y="2556183"/>
            <a:ext cx="1103953" cy="389729"/>
          </a:xfrm>
          <a:prstGeom prst="roundRect">
            <a:avLst>
              <a:gd name="adj" fmla="val 16667"/>
            </a:avLst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b="1" dirty="0">
                <a:latin typeface="Calibri" charset="0"/>
                <a:ea typeface="Calibri" charset="0"/>
                <a:cs typeface="Calibri" charset="0"/>
              </a:rPr>
              <a:t>CLIENTE</a:t>
            </a:r>
          </a:p>
        </p:txBody>
      </p:sp>
      <p:sp>
        <p:nvSpPr>
          <p:cNvPr id="27" name="Rectángulo redondeado 26"/>
          <p:cNvSpPr/>
          <p:nvPr/>
        </p:nvSpPr>
        <p:spPr>
          <a:xfrm>
            <a:off x="1848759" y="2564718"/>
            <a:ext cx="1331056" cy="389729"/>
          </a:xfrm>
          <a:prstGeom prst="roundRect">
            <a:avLst>
              <a:gd name="adj" fmla="val 16667"/>
            </a:avLst>
          </a:prstGeom>
          <a:solidFill>
            <a:srgbClr val="FF7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A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Rectángulo redondeado 27"/>
          <p:cNvSpPr/>
          <p:nvPr/>
        </p:nvSpPr>
        <p:spPr>
          <a:xfrm>
            <a:off x="3906472" y="2564718"/>
            <a:ext cx="1331056" cy="389729"/>
          </a:xfrm>
          <a:prstGeom prst="roundRect">
            <a:avLst>
              <a:gd name="adj" fmla="val 16667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B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Rectángulo redondeado 28"/>
          <p:cNvSpPr/>
          <p:nvPr/>
        </p:nvSpPr>
        <p:spPr>
          <a:xfrm>
            <a:off x="5964185" y="2564718"/>
            <a:ext cx="1331056" cy="389729"/>
          </a:xfrm>
          <a:prstGeom prst="roundRect">
            <a:avLst>
              <a:gd name="adj" fmla="val 16667"/>
            </a:avLst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C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Rectángulo redondeado 29"/>
          <p:cNvSpPr/>
          <p:nvPr/>
        </p:nvSpPr>
        <p:spPr>
          <a:xfrm rot="5400000">
            <a:off x="7530662" y="2556185"/>
            <a:ext cx="1103954" cy="389729"/>
          </a:xfrm>
          <a:prstGeom prst="roundRect">
            <a:avLst>
              <a:gd name="adj" fmla="val 16667"/>
            </a:avLst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b="1" dirty="0">
                <a:latin typeface="Calibri" charset="0"/>
                <a:ea typeface="Calibri" charset="0"/>
                <a:cs typeface="Calibri" charset="0"/>
              </a:rPr>
              <a:t>CLIENTE</a:t>
            </a:r>
          </a:p>
        </p:txBody>
      </p:sp>
      <p:sp>
        <p:nvSpPr>
          <p:cNvPr id="3" name="Flecha derecha 2"/>
          <p:cNvSpPr/>
          <p:nvPr/>
        </p:nvSpPr>
        <p:spPr>
          <a:xfrm>
            <a:off x="1328603" y="2650118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Flecha derecha 30"/>
          <p:cNvSpPr/>
          <p:nvPr/>
        </p:nvSpPr>
        <p:spPr>
          <a:xfrm>
            <a:off x="3322151" y="2650118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2" name="Flecha derecha 31"/>
          <p:cNvSpPr/>
          <p:nvPr/>
        </p:nvSpPr>
        <p:spPr>
          <a:xfrm>
            <a:off x="5379864" y="2650118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3" name="Flecha derecha 32"/>
          <p:cNvSpPr/>
          <p:nvPr/>
        </p:nvSpPr>
        <p:spPr>
          <a:xfrm>
            <a:off x="7370515" y="2650118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4" name="Rectángulo redondeado 33"/>
          <p:cNvSpPr/>
          <p:nvPr/>
        </p:nvSpPr>
        <p:spPr>
          <a:xfrm>
            <a:off x="1848759" y="3918952"/>
            <a:ext cx="1331056" cy="47513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Sub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A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Rectángulo redondeado 34"/>
          <p:cNvSpPr/>
          <p:nvPr/>
        </p:nvSpPr>
        <p:spPr>
          <a:xfrm>
            <a:off x="3906472" y="3918952"/>
            <a:ext cx="1331056" cy="47513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Sub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B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Rectángulo redondeado 35"/>
          <p:cNvSpPr/>
          <p:nvPr/>
        </p:nvSpPr>
        <p:spPr>
          <a:xfrm>
            <a:off x="5964185" y="3918952"/>
            <a:ext cx="1331056" cy="47513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Sub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Proceso C</a:t>
            </a:r>
            <a:endParaRPr lang="es-ES" sz="14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Flecha derecha 36"/>
          <p:cNvSpPr/>
          <p:nvPr/>
        </p:nvSpPr>
        <p:spPr>
          <a:xfrm>
            <a:off x="3322151" y="4047053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8" name="Flecha derecha 37"/>
          <p:cNvSpPr/>
          <p:nvPr/>
        </p:nvSpPr>
        <p:spPr>
          <a:xfrm>
            <a:off x="5379864" y="4047053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9" name="Flecha derecha 38"/>
          <p:cNvSpPr/>
          <p:nvPr/>
        </p:nvSpPr>
        <p:spPr>
          <a:xfrm>
            <a:off x="1328602" y="4047053"/>
            <a:ext cx="441985" cy="218927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ángulo redondeado 3"/>
          <p:cNvSpPr/>
          <p:nvPr/>
        </p:nvSpPr>
        <p:spPr>
          <a:xfrm>
            <a:off x="684213" y="2055008"/>
            <a:ext cx="7806644" cy="1399592"/>
          </a:xfrm>
          <a:prstGeom prst="roundRect">
            <a:avLst>
              <a:gd name="adj" fmla="val 5395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722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681" y="918256"/>
            <a:ext cx="8235663" cy="56938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5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VERIFICAR - TOMA DE DESICIONES BASADAS EN LOS HECHOS</a:t>
            </a:r>
          </a:p>
          <a:p>
            <a:pPr indent="222250"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Los datos se dividen principalmente en 4 aspectos:</a:t>
            </a:r>
          </a:p>
        </p:txBody>
      </p:sp>
      <p:sp>
        <p:nvSpPr>
          <p:cNvPr id="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500798" y="1773042"/>
            <a:ext cx="400830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Asegurar que los datos y la información son suficientemente exactos y confiables.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85719" y="1684846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01</a:t>
            </a:r>
            <a:endParaRPr lang="es-PE" sz="28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" name="Conector recto 6"/>
          <p:cNvCxnSpPr>
            <a:stCxn id="9" idx="4"/>
            <a:endCxn id="26" idx="0"/>
          </p:cNvCxnSpPr>
          <p:nvPr/>
        </p:nvCxnSpPr>
        <p:spPr>
          <a:xfrm>
            <a:off x="1286397" y="1970419"/>
            <a:ext cx="0" cy="2257624"/>
          </a:xfrm>
          <a:prstGeom prst="line">
            <a:avLst/>
          </a:prstGeom>
          <a:ln>
            <a:solidFill>
              <a:srgbClr val="7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Agrupar 7"/>
          <p:cNvGrpSpPr/>
          <p:nvPr/>
        </p:nvGrpSpPr>
        <p:grpSpPr>
          <a:xfrm>
            <a:off x="1216001" y="1830161"/>
            <a:ext cx="140792" cy="140258"/>
            <a:chOff x="3427964" y="2244682"/>
            <a:chExt cx="225891" cy="225034"/>
          </a:xfrm>
        </p:grpSpPr>
        <p:sp>
          <p:nvSpPr>
            <p:cNvPr id="9" name="Elipse 8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" name="Elipse 10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2" name="Rectángulo 11"/>
          <p:cNvSpPr/>
          <p:nvPr/>
        </p:nvSpPr>
        <p:spPr>
          <a:xfrm>
            <a:off x="1500798" y="2488565"/>
            <a:ext cx="4008309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Analizar los datos y la información recopilada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685719" y="2400369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02</a:t>
            </a:r>
            <a:endParaRPr lang="es-PE" sz="28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Agrupar 14"/>
          <p:cNvGrpSpPr/>
          <p:nvPr/>
        </p:nvGrpSpPr>
        <p:grpSpPr>
          <a:xfrm>
            <a:off x="1216001" y="2545684"/>
            <a:ext cx="140792" cy="140258"/>
            <a:chOff x="3427964" y="2244682"/>
            <a:chExt cx="225891" cy="225034"/>
          </a:xfrm>
        </p:grpSpPr>
        <p:sp>
          <p:nvSpPr>
            <p:cNvPr id="16" name="Elipse 15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Elipse 16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8" name="Rectángulo 17"/>
          <p:cNvSpPr/>
          <p:nvPr/>
        </p:nvSpPr>
        <p:spPr>
          <a:xfrm>
            <a:off x="1500798" y="3202992"/>
            <a:ext cx="400830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Tomar decisiones y acciones basadas en el análisis de los hechos, equilibradas con la experiencia y la intuición.</a:t>
            </a:r>
          </a:p>
        </p:txBody>
      </p:sp>
      <p:sp>
        <p:nvSpPr>
          <p:cNvPr id="19" name="Rectángulo 18"/>
          <p:cNvSpPr/>
          <p:nvPr/>
        </p:nvSpPr>
        <p:spPr>
          <a:xfrm>
            <a:off x="685719" y="3114796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03</a:t>
            </a:r>
            <a:endParaRPr lang="es-PE" sz="28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0" name="Agrupar 19"/>
          <p:cNvGrpSpPr/>
          <p:nvPr/>
        </p:nvGrpSpPr>
        <p:grpSpPr>
          <a:xfrm>
            <a:off x="1216001" y="3260111"/>
            <a:ext cx="140792" cy="140258"/>
            <a:chOff x="3427964" y="2244682"/>
            <a:chExt cx="225891" cy="225034"/>
          </a:xfrm>
        </p:grpSpPr>
        <p:sp>
          <p:nvSpPr>
            <p:cNvPr id="21" name="Elipse 20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Elipse 21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23" name="Rectángulo 22"/>
          <p:cNvSpPr/>
          <p:nvPr/>
        </p:nvSpPr>
        <p:spPr>
          <a:xfrm>
            <a:off x="1500798" y="4170924"/>
            <a:ext cx="400830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Permitir la trazabilidad de las actividades </a:t>
            </a:r>
            <a:br>
              <a:rPr lang="es-MX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para poder identificar el origen de errores y plantear soluciones.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685719" y="4082728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04</a:t>
            </a:r>
            <a:endParaRPr lang="es-PE" sz="28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5" name="Agrupar 24"/>
          <p:cNvGrpSpPr/>
          <p:nvPr/>
        </p:nvGrpSpPr>
        <p:grpSpPr>
          <a:xfrm>
            <a:off x="1216001" y="4228043"/>
            <a:ext cx="140792" cy="140258"/>
            <a:chOff x="3427964" y="2244682"/>
            <a:chExt cx="225891" cy="225034"/>
          </a:xfrm>
        </p:grpSpPr>
        <p:sp>
          <p:nvSpPr>
            <p:cNvPr id="26" name="Elipse 25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107" y="1535702"/>
            <a:ext cx="3634893" cy="3634893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7147249" y="5346441"/>
            <a:ext cx="1597095" cy="261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86744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7129" y="916704"/>
            <a:ext cx="3885484" cy="253915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 startAt="6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ACTUAR - LIDERAZGO</a:t>
            </a:r>
          </a:p>
          <a:p>
            <a:pPr marL="403225" indent="-179388">
              <a:buClr>
                <a:srgbClr val="714FA0"/>
              </a:buClr>
              <a:buFont typeface="Arial"/>
              <a:buChar char="•"/>
              <a:tabLst>
                <a:tab pos="398463" algn="l"/>
              </a:tabLst>
              <a:defRPr/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Provee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: dirección, claridad en lo que se debe hacer, motivación y recursos.</a:t>
            </a:r>
          </a:p>
          <a:p>
            <a:pPr marL="403225" indent="-179388">
              <a:buClr>
                <a:srgbClr val="714FA0"/>
              </a:buClr>
              <a:buFont typeface="Arial"/>
              <a:buChar char="•"/>
              <a:tabLst>
                <a:tab pos="398463" algn="l"/>
              </a:tabLst>
              <a:defRPr/>
            </a:pP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pPr marL="403225" indent="-179388">
              <a:buClr>
                <a:srgbClr val="714FA0"/>
              </a:buClr>
              <a:buFont typeface="Arial"/>
              <a:buChar char="•"/>
              <a:tabLst>
                <a:tab pos="398463" algn="l"/>
              </a:tabLst>
              <a:defRPr/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Debe existir un liderazgo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 a nivel de toda la organización y a nivel de cada proceso.</a:t>
            </a:r>
          </a:p>
          <a:p>
            <a:pPr marL="285750" indent="-285750"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223838"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Las personas comprenderán y se sentirán motivadas respecto a los objetivos de la organización</a:t>
            </a:r>
            <a:r>
              <a:rPr lang="es-MX" sz="16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s-ES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14" name="Rectángulo redondeado 13"/>
          <p:cNvSpPr/>
          <p:nvPr/>
        </p:nvSpPr>
        <p:spPr>
          <a:xfrm>
            <a:off x="5750642" y="1444657"/>
            <a:ext cx="2033741" cy="546909"/>
          </a:xfrm>
          <a:prstGeom prst="roundRect">
            <a:avLst>
              <a:gd name="adj" fmla="val 14376"/>
            </a:avLst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s-MX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Visión y Misión </a:t>
            </a:r>
            <a:br>
              <a:rPr lang="es-MX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s-MX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de la Empresa</a:t>
            </a:r>
            <a:endParaRPr lang="es-E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5750642" y="2718126"/>
            <a:ext cx="2033741" cy="546909"/>
          </a:xfrm>
          <a:prstGeom prst="roundRect">
            <a:avLst>
              <a:gd name="adj" fmla="val 14376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MX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Política de Calidad</a:t>
            </a:r>
            <a:endParaRPr lang="es-E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5750642" y="3987705"/>
            <a:ext cx="2033741" cy="546909"/>
          </a:xfrm>
          <a:prstGeom prst="roundRect">
            <a:avLst>
              <a:gd name="adj" fmla="val 14376"/>
            </a:avLst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MX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Objetivos de Calidad</a:t>
            </a:r>
            <a:endParaRPr lang="es-E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Flecha abajo 1"/>
          <p:cNvSpPr/>
          <p:nvPr/>
        </p:nvSpPr>
        <p:spPr>
          <a:xfrm>
            <a:off x="6596743" y="2090056"/>
            <a:ext cx="326571" cy="485192"/>
          </a:xfrm>
          <a:prstGeom prst="down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Flecha abajo 16"/>
          <p:cNvSpPr/>
          <p:nvPr/>
        </p:nvSpPr>
        <p:spPr>
          <a:xfrm>
            <a:off x="6604227" y="3383774"/>
            <a:ext cx="326571" cy="485192"/>
          </a:xfrm>
          <a:prstGeom prst="down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198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128" y="917703"/>
            <a:ext cx="3884485" cy="278537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600"/>
              </a:spcAft>
              <a:buClr>
                <a:srgbClr val="714FA0"/>
              </a:buClr>
              <a:buFont typeface="+mj-lt"/>
              <a:buAutoNum type="arabicPeriod" startAt="7"/>
              <a:defRPr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ACTUAR - PARTICIPACIÓN DE PERSONAL</a:t>
            </a:r>
          </a:p>
          <a:p>
            <a:pPr marL="400050" indent="-176213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Comprender la importancia de su contribución y función.</a:t>
            </a:r>
          </a:p>
          <a:p>
            <a:pPr marL="400050" indent="-176213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0050" indent="-176213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Todo el personal interviene de alguna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 manera en la satisfacción de los clientes.</a:t>
            </a:r>
          </a:p>
          <a:p>
            <a:pPr marL="400050" indent="-176213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400050" indent="-176213">
              <a:buClr>
                <a:srgbClr val="714FA0"/>
              </a:buClr>
              <a:buFont typeface="Arial"/>
              <a:buChar char="•"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El personal debe hacer suyos los problemas y sentirse responsables de la solución.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Clr>
                <a:srgbClr val="714FA0"/>
              </a:buClr>
              <a:buFont typeface="Arial"/>
              <a:buChar char="•"/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pic>
        <p:nvPicPr>
          <p:cNvPr id="7" name="Imagen 6" descr="shutterstock_25931934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493344"/>
            <a:ext cx="3926448" cy="47406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57484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915" y="1219258"/>
            <a:ext cx="4692598" cy="3700448"/>
          </a:xfrm>
          <a:prstGeom prst="rect">
            <a:avLst/>
          </a:prstGeom>
        </p:spPr>
      </p:pic>
      <p:sp>
        <p:nvSpPr>
          <p:cNvPr id="10" name="Rectangle 5"/>
          <p:cNvSpPr/>
          <p:nvPr/>
        </p:nvSpPr>
        <p:spPr>
          <a:xfrm>
            <a:off x="503238" y="920264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342900" indent="-342900">
              <a:buFont typeface="+mj-lt"/>
              <a:buAutoNum type="arabicPeriod" startAt="8"/>
            </a:pPr>
            <a:r>
              <a:rPr lang="en-US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ACTUAR - MEJORA CONTINUA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515734" y="1429833"/>
            <a:ext cx="2524125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s-MX" sz="15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ACTUAR:</a:t>
            </a:r>
          </a:p>
          <a:p>
            <a:pPr eaLnBrk="1" hangingPunct="1">
              <a:defRPr/>
            </a:pPr>
            <a:r>
              <a:rPr lang="es-MX" sz="1500" dirty="0">
                <a:latin typeface="Calibri" charset="0"/>
                <a:ea typeface="Calibri" charset="0"/>
                <a:cs typeface="Calibri" charset="0"/>
              </a:rPr>
              <a:t>Tomar acciones para mejorar continuamente el desempeño</a:t>
            </a:r>
            <a:endParaRPr lang="es-ES" sz="15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515734" y="3409112"/>
            <a:ext cx="220444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eaLnBrk="1" hangingPunct="1">
              <a:defRPr/>
            </a:pPr>
            <a:r>
              <a:rPr lang="es-MX" sz="1500" b="1" dirty="0">
                <a:solidFill>
                  <a:srgbClr val="808799"/>
                </a:solidFill>
                <a:latin typeface="Calibri" charset="0"/>
                <a:ea typeface="Calibri" charset="0"/>
                <a:cs typeface="Calibri" charset="0"/>
              </a:rPr>
              <a:t>VERIFICAR:</a:t>
            </a:r>
          </a:p>
          <a:p>
            <a:pPr eaLnBrk="1" hangingPunct="1">
              <a:defRPr/>
            </a:pPr>
            <a:r>
              <a:rPr lang="es-MX" sz="1500" dirty="0">
                <a:latin typeface="Calibri" charset="0"/>
                <a:ea typeface="Calibri" charset="0"/>
                <a:cs typeface="Calibri" charset="0"/>
              </a:rPr>
              <a:t>Monitorear y medir el proceso y el producto, y reportar los resultados</a:t>
            </a:r>
            <a:endParaRPr lang="es-ES" sz="15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6423240" y="3409112"/>
            <a:ext cx="2057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s-MX" sz="1500" b="1" dirty="0">
                <a:solidFill>
                  <a:srgbClr val="FF7828"/>
                </a:solidFill>
                <a:latin typeface="Calibri" charset="0"/>
                <a:ea typeface="Calibri" charset="0"/>
                <a:cs typeface="Calibri" charset="0"/>
              </a:rPr>
              <a:t>HACER:</a:t>
            </a:r>
          </a:p>
          <a:p>
            <a:pPr eaLnBrk="1" hangingPunct="1">
              <a:defRPr/>
            </a:pPr>
            <a:r>
              <a:rPr lang="es-MX" sz="1500" dirty="0">
                <a:latin typeface="Calibri" charset="0"/>
                <a:ea typeface="Calibri" charset="0"/>
                <a:cs typeface="Calibri" charset="0"/>
              </a:rPr>
              <a:t>Implementar los procesos                     </a:t>
            </a:r>
            <a:endParaRPr lang="es-ES" sz="15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6356371" y="1429833"/>
            <a:ext cx="2319317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eaLnBrk="1" hangingPunct="1">
              <a:defRPr/>
            </a:pPr>
            <a:r>
              <a:rPr lang="es-MX" sz="15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PLANEAR:</a:t>
            </a:r>
            <a:r>
              <a:rPr lang="es-MX" sz="1500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eaLnBrk="1" hangingPunct="1">
              <a:defRPr/>
            </a:pPr>
            <a:r>
              <a:rPr lang="es-MX" sz="1500" dirty="0">
                <a:latin typeface="Calibri" charset="0"/>
                <a:ea typeface="Calibri" charset="0"/>
                <a:cs typeface="Calibri" charset="0"/>
              </a:rPr>
              <a:t>Establecer los objetivos y procesos necesarios para lograr los resultados de acuerdo a los requerimientos del cliente y las políticas de </a:t>
            </a:r>
            <a:br>
              <a:rPr lang="es-MX" sz="15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500" dirty="0">
                <a:latin typeface="Calibri" charset="0"/>
                <a:ea typeface="Calibri" charset="0"/>
                <a:cs typeface="Calibri" charset="0"/>
              </a:rPr>
              <a:t>la empresa</a:t>
            </a:r>
            <a:endParaRPr lang="es-ES" sz="15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3237" y="4953387"/>
            <a:ext cx="8172451" cy="276999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s-MX" sz="1200" dirty="0">
                <a:latin typeface="Calibri"/>
                <a:cs typeface="Calibri"/>
              </a:rPr>
              <a:t>La mejora continua es un método de trabajo permanente de la organización, que se aplica a todos los procesos.</a:t>
            </a:r>
            <a:endParaRPr lang="es-ES" sz="1200" dirty="0">
              <a:latin typeface="Calibri"/>
              <a:cs typeface="Calibri"/>
            </a:endParaRPr>
          </a:p>
        </p:txBody>
      </p:sp>
      <p:sp>
        <p:nvSpPr>
          <p:cNvPr id="11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PRINCIPIOS DE LA CALIDAD</a:t>
            </a:r>
          </a:p>
        </p:txBody>
      </p:sp>
      <p:sp>
        <p:nvSpPr>
          <p:cNvPr id="12" name="Rectangle 5"/>
          <p:cNvSpPr/>
          <p:nvPr/>
        </p:nvSpPr>
        <p:spPr>
          <a:xfrm>
            <a:off x="3499128" y="2016472"/>
            <a:ext cx="78377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ACTUAR</a:t>
            </a:r>
          </a:p>
        </p:txBody>
      </p:sp>
      <p:sp>
        <p:nvSpPr>
          <p:cNvPr id="13" name="Rectangle 5"/>
          <p:cNvSpPr/>
          <p:nvPr/>
        </p:nvSpPr>
        <p:spPr>
          <a:xfrm>
            <a:off x="5032624" y="2262693"/>
            <a:ext cx="84585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PLANEAR</a:t>
            </a:r>
            <a:endParaRPr lang="en-U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4751388" y="3870777"/>
            <a:ext cx="84585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HACER</a:t>
            </a:r>
            <a:endParaRPr lang="en-U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angle 5"/>
          <p:cNvSpPr/>
          <p:nvPr/>
        </p:nvSpPr>
        <p:spPr>
          <a:xfrm>
            <a:off x="3103339" y="3584862"/>
            <a:ext cx="90177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VERIFICAR</a:t>
            </a:r>
            <a:endParaRPr lang="en-US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63632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8A495D6D-73E7-D64C-AD5A-8212D6B1E2F3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82CC9F8-A9FF-BF41-B987-57AFB7D160FE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2CD7628C-6304-5D4B-BA7D-59123814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273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object 7"/>
          <p:cNvSpPr txBox="1"/>
          <p:nvPr/>
        </p:nvSpPr>
        <p:spPr>
          <a:xfrm>
            <a:off x="1279545" y="912813"/>
            <a:ext cx="5036414" cy="2369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 algn="just"/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Gestión de empresa y Gestión de la calidad.</a:t>
            </a:r>
          </a:p>
          <a:p>
            <a:pPr lvl="0" algn="just"/>
            <a:endParaRPr lang="es-PE" sz="1400" dirty="0">
              <a:latin typeface="Calibri" charset="0"/>
              <a:ea typeface="Calibri" charset="0"/>
              <a:cs typeface="Calibri" charset="0"/>
            </a:endParaRPr>
          </a:p>
          <a:p>
            <a:pPr lvl="0" algn="just"/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El despliegue del ciclo de Mejora Continua o Ciclo PHVA brinda soluciones que permiten mantener la competitividad de los productos y servicios, mejorar la calidad, reducir los costos, mejorar la productividad, reducir los precios, aumentar la participación de mercado y supervivencia de la empresa, proveer nuevos puestos de trabajo y aumentar la rentabilidad de la empresa.</a:t>
            </a:r>
          </a:p>
          <a:p>
            <a:pPr lvl="0" algn="just"/>
            <a:endParaRPr lang="es-PE" sz="1400" dirty="0">
              <a:latin typeface="Calibri" charset="0"/>
              <a:ea typeface="Calibri" charset="0"/>
              <a:cs typeface="Calibri" charset="0"/>
            </a:endParaRPr>
          </a:p>
          <a:p>
            <a:pPr lvl="0" algn="just"/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Los principios de la calidad son la base para los sistemas de gestión de la calidad.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1384073"/>
            <a:ext cx="114138" cy="117546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2886582"/>
            <a:ext cx="114138" cy="117546"/>
          </a:xfrm>
          <a:prstGeom prst="rect">
            <a:avLst/>
          </a:prstGeom>
        </p:spPr>
      </p:pic>
      <p:sp>
        <p:nvSpPr>
          <p:cNvPr id="9" name="Rectangle 5">
            <a:extLst>
              <a:ext uri="{FF2B5EF4-FFF2-40B4-BE49-F238E27FC236}">
                <a16:creationId xmlns:a16="http://schemas.microsoft.com/office/drawing/2014/main" id="{75E7E9DA-2FEC-324D-BA21-5BD974A7E36F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</p:spTree>
    <p:extLst>
      <p:ext uri="{BB962C8B-B14F-4D97-AF65-F5344CB8AC3E}">
        <p14:creationId xmlns:p14="http://schemas.microsoft.com/office/powerpoint/2010/main" val="1425438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buSzPct val="80000"/>
            </a:pPr>
            <a:r>
              <a:rPr lang="es-ES" sz="2800" dirty="0">
                <a:solidFill>
                  <a:srgbClr val="FFFFFF"/>
                </a:solidFill>
                <a:latin typeface="Graphik Regular" charset="0"/>
                <a:ea typeface="Graphik Regular" charset="0"/>
                <a:cs typeface="Graphik Regular" charset="0"/>
              </a:rPr>
              <a:t>GESTIÓN DE </a:t>
            </a:r>
            <a:br>
              <a:rPr lang="es-ES" sz="2800" b="1" dirty="0">
                <a:solidFill>
                  <a:srgbClr val="FFFFFF"/>
                </a:solidFill>
                <a:latin typeface="Graphik Bold" charset="0"/>
                <a:ea typeface="Graphik Bold" charset="0"/>
                <a:cs typeface="Graphik Bold" charset="0"/>
              </a:rPr>
            </a:br>
            <a:r>
              <a:rPr lang="es-ES" sz="2800" b="1" dirty="0">
                <a:solidFill>
                  <a:srgbClr val="FFFFFF"/>
                </a:solidFill>
                <a:latin typeface="Graphik Bold" charset="0"/>
                <a:ea typeface="Graphik Bold" charset="0"/>
                <a:cs typeface="Graphik Bold" charset="0"/>
              </a:rPr>
              <a:t>LA CALIDAD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555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4C522DA3-103E-E949-8B36-8DBFDB39D903}"/>
              </a:ext>
            </a:extLst>
          </p:cNvPr>
          <p:cNvSpPr/>
          <p:nvPr/>
        </p:nvSpPr>
        <p:spPr>
          <a:xfrm>
            <a:off x="503238" y="912813"/>
            <a:ext cx="8172450" cy="4321175"/>
          </a:xfrm>
          <a:prstGeom prst="rect">
            <a:avLst/>
          </a:prstGeom>
          <a:solidFill>
            <a:srgbClr val="D1EFF4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0">
            <a:extLst>
              <a:ext uri="{FF2B5EF4-FFF2-40B4-BE49-F238E27FC236}">
                <a16:creationId xmlns:a16="http://schemas.microsoft.com/office/drawing/2014/main" id="{2EC09874-6AA0-204D-BE96-49309B5E8EB7}"/>
              </a:ext>
            </a:extLst>
          </p:cNvPr>
          <p:cNvSpPr/>
          <p:nvPr/>
        </p:nvSpPr>
        <p:spPr>
          <a:xfrm>
            <a:off x="684214" y="1245204"/>
            <a:ext cx="4745036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27013" indent="-227013" algn="just" defTabSz="731342">
              <a:buFont typeface="+mj-lt"/>
              <a:buAutoNum type="arabicPeriod"/>
            </a:pPr>
            <a:r>
              <a:rPr lang="es-PE" sz="1400" b="1" dirty="0">
                <a:latin typeface="Calibri" charset="0"/>
                <a:cs typeface="Calibri" charset="0"/>
              </a:rPr>
              <a:t>Seleccionar una empresa e identificar un Problema por resolver.</a:t>
            </a:r>
          </a:p>
          <a:p>
            <a:pPr marL="227013" indent="-227013" algn="just" defTabSz="731342">
              <a:buFont typeface="+mj-lt"/>
              <a:buAutoNum type="arabicPeriod"/>
            </a:pPr>
            <a:endParaRPr lang="es-PE" sz="1400" b="1" dirty="0">
              <a:latin typeface="Calibri" charset="0"/>
              <a:cs typeface="Calibri" charset="0"/>
            </a:endParaRPr>
          </a:p>
          <a:p>
            <a:pPr marL="227013" indent="-227013" algn="just" defTabSz="731342">
              <a:buFont typeface="+mj-lt"/>
              <a:buAutoNum type="arabicPeriod"/>
            </a:pPr>
            <a:r>
              <a:rPr lang="es-PE" sz="1400" b="1" dirty="0">
                <a:latin typeface="Calibri" charset="0"/>
                <a:cs typeface="Calibri" charset="0"/>
              </a:rPr>
              <a:t>Aplica los 4 pasos de la metodología PHVA</a:t>
            </a:r>
            <a:endParaRPr lang="es-PE" sz="1400" dirty="0">
              <a:latin typeface="Calibri" charset="0"/>
              <a:cs typeface="Calibri" charset="0"/>
            </a:endParaRPr>
          </a:p>
          <a:p>
            <a:pPr marL="227013" indent="-227013" defTabSz="731342">
              <a:buFont typeface="+mj-lt"/>
              <a:buAutoNum type="arabicPeriod"/>
            </a:pPr>
            <a:endParaRPr lang="es-PE" sz="1400" dirty="0">
              <a:latin typeface="Calibri" charset="0"/>
              <a:cs typeface="Calibri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A0161967-9056-E54A-BF53-23AD8AE406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674" y="3039428"/>
            <a:ext cx="1699014" cy="2194560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4660369D-4182-5141-9195-CFE6A5D2C0A4}"/>
              </a:ext>
            </a:extLst>
          </p:cNvPr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defRPr/>
            </a:pPr>
            <a:r>
              <a:rPr lang="es-PE" sz="14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ACTIVIDAD</a:t>
            </a:r>
            <a:endParaRPr lang="es-ES" sz="1600" b="1" dirty="0">
              <a:solidFill>
                <a:srgbClr val="00B1C3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6" name="Agrupar 7">
            <a:extLst>
              <a:ext uri="{FF2B5EF4-FFF2-40B4-BE49-F238E27FC236}">
                <a16:creationId xmlns:a16="http://schemas.microsoft.com/office/drawing/2014/main" id="{FA58947F-9F9E-0C43-A6FC-95B2F222B0B1}"/>
              </a:ext>
            </a:extLst>
          </p:cNvPr>
          <p:cNvGrpSpPr/>
          <p:nvPr/>
        </p:nvGrpSpPr>
        <p:grpSpPr>
          <a:xfrm>
            <a:off x="514858" y="499074"/>
            <a:ext cx="131794" cy="132296"/>
            <a:chOff x="511902" y="912278"/>
            <a:chExt cx="281320" cy="282391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631D943A-AD43-234B-96B6-FCE8D17D640C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DD1E368D-66AD-E148-94CD-CF06B927C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89688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C9F27E8-E0F0-CF48-B2E7-A2617B9B1DEA}"/>
              </a:ext>
            </a:extLst>
          </p:cNvPr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BIBLIOGRAFÍA</a:t>
            </a:r>
            <a:b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MÁS REFERENCIAS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CD7628C-6304-5D4B-BA7D-591238143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970"/>
            <a:ext cx="2072061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6765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object 7"/>
          <p:cNvSpPr txBox="1"/>
          <p:nvPr/>
        </p:nvSpPr>
        <p:spPr>
          <a:xfrm>
            <a:off x="1279009" y="917823"/>
            <a:ext cx="5329181" cy="17235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ES" sz="14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http://www.iso.org/iso/home.htm</a:t>
            </a:r>
            <a:endParaRPr lang="es-PE" sz="14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s-ES" sz="14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s-ES" sz="14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http://asq.org/index.aspx</a:t>
            </a:r>
            <a:endParaRPr lang="es-PE" sz="14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s-ES" sz="1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Norma ISO 9001:2008 Sistemas de Gestión de la Calidad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  <a:p>
            <a:endParaRPr lang="es-ES" sz="1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Amparo Zapata </a:t>
            </a:r>
            <a:r>
              <a:rPr lang="es-ES_tradnl" sz="1400" dirty="0" err="1">
                <a:latin typeface="Calibri" charset="0"/>
                <a:ea typeface="Calibri" charset="0"/>
                <a:cs typeface="Calibri" charset="0"/>
              </a:rPr>
              <a:t>Gomez</a:t>
            </a:r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 (2015). “Ciclo de la Calidad PHVA”. (1 </a:t>
            </a:r>
            <a:r>
              <a:rPr lang="es-ES" sz="1400" baseline="30000" dirty="0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es-ES" sz="1400" dirty="0">
                <a:latin typeface="Calibri" charset="0"/>
                <a:ea typeface="Calibri" charset="0"/>
                <a:cs typeface="Calibri" charset="0"/>
              </a:rPr>
              <a:t> ed.)” Bogotá: Editorial Universidad Nacional de Colombia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959114"/>
            <a:ext cx="103867" cy="106967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036889"/>
            <a:ext cx="1690688" cy="21971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1401370"/>
            <a:ext cx="103867" cy="106967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1827604"/>
            <a:ext cx="103867" cy="10696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2257481"/>
            <a:ext cx="103867" cy="106967"/>
          </a:xfrm>
          <a:prstGeom prst="rect">
            <a:avLst/>
          </a:prstGeom>
        </p:spPr>
      </p:pic>
      <p:sp>
        <p:nvSpPr>
          <p:cNvPr id="13" name="Rectangle 5">
            <a:extLst>
              <a:ext uri="{FF2B5EF4-FFF2-40B4-BE49-F238E27FC236}">
                <a16:creationId xmlns:a16="http://schemas.microsoft.com/office/drawing/2014/main" id="{6DB354E8-DF4E-DF48-919F-042C6E058CC5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BIBLIOGRAFÍA</a:t>
            </a:r>
          </a:p>
        </p:txBody>
      </p:sp>
    </p:spTree>
    <p:extLst>
      <p:ext uri="{BB962C8B-B14F-4D97-AF65-F5344CB8AC3E}">
        <p14:creationId xmlns:p14="http://schemas.microsoft.com/office/powerpoint/2010/main" val="17424011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6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7"/>
          <p:cNvSpPr txBox="1"/>
          <p:nvPr/>
        </p:nvSpPr>
        <p:spPr>
          <a:xfrm>
            <a:off x="513961" y="921436"/>
            <a:ext cx="3339582" cy="38472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  <a:p>
            <a:pPr>
              <a:spcAft>
                <a:spcPts val="600"/>
              </a:spcAft>
              <a:defRPr/>
            </a:pPr>
            <a:endParaRPr lang="en-US" sz="1600" b="1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Gestión es la </a:t>
            </a: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organización, la dirección y el control 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 los recursos de una empresa para el logro de sus objetivos.</a:t>
            </a:r>
          </a:p>
          <a:p>
            <a:pPr algn="just">
              <a:defRPr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defRPr/>
            </a:pPr>
            <a:r>
              <a:rPr lang="es-ES" sz="1600" b="1" dirty="0">
                <a:latin typeface="Calibri" charset="0"/>
                <a:ea typeface="Calibri" charset="0"/>
                <a:cs typeface="Calibri" charset="0"/>
              </a:rPr>
              <a:t>La Gestión de la Calidad </a:t>
            </a: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es el conjunto de procesos que permiten a cualquier organización planear, ejecutar y controlar las distintas actividades que lleva a cabo. Esto garantiza estabilidad y consistencia en el desempeño para cumplir con las expectativas de los clientes.</a:t>
            </a: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defRPr/>
            </a:pP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Imagen 1" descr="shutterstock_705380317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7" y="493344"/>
            <a:ext cx="3924301" cy="4740644"/>
          </a:xfrm>
          <a:prstGeom prst="rect">
            <a:avLst/>
          </a:prstGeom>
        </p:spPr>
      </p:pic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3746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7"/>
          <p:cNvSpPr txBox="1"/>
          <p:nvPr/>
        </p:nvSpPr>
        <p:spPr>
          <a:xfrm>
            <a:off x="512974" y="922144"/>
            <a:ext cx="3879639" cy="15542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GESTIÓN EMPRESARIAL ESTRATÉGICA</a:t>
            </a:r>
          </a:p>
          <a:p>
            <a:pPr algn="just"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Se puede definir como el conjunto de elementos necesarios para dirigir una organización hacia su desarrollo sostenible, satisfaciendo las necesidades y expectativas de las </a:t>
            </a: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partes interesadas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Imagen 1" descr="shutterstock_1039589767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497276"/>
            <a:ext cx="3924300" cy="4736711"/>
          </a:xfrm>
          <a:prstGeom prst="rect">
            <a:avLst/>
          </a:prstGeom>
        </p:spPr>
      </p:pic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5624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612777" y="833170"/>
            <a:ext cx="8163119" cy="907941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500" b="1" dirty="0">
                <a:latin typeface="Calibri" charset="0"/>
                <a:ea typeface="Calibri" charset="0"/>
                <a:cs typeface="Calibri" charset="0"/>
              </a:rPr>
              <a:t>GESTIÓN EMPRESARIAL ESTRATÉGICA </a:t>
            </a:r>
          </a:p>
          <a:p>
            <a:pPr>
              <a:defRPr/>
            </a:pPr>
            <a:r>
              <a:rPr lang="es-MX" sz="1300" u="sng" dirty="0">
                <a:latin typeface="Calibri" charset="0"/>
                <a:ea typeface="Calibri" charset="0"/>
                <a:cs typeface="Calibri" charset="0"/>
              </a:rPr>
              <a:t>PARTES INTERESADAS (</a:t>
            </a:r>
            <a:r>
              <a:rPr lang="es-MX" sz="1300" b="1" u="sng" dirty="0">
                <a:latin typeface="Calibri" charset="0"/>
                <a:ea typeface="Calibri" charset="0"/>
                <a:cs typeface="Calibri" charset="0"/>
              </a:rPr>
              <a:t>STAKEHOLDERS</a:t>
            </a:r>
            <a:r>
              <a:rPr lang="es-MX" sz="1300" u="sng" dirty="0">
                <a:latin typeface="Calibri" charset="0"/>
                <a:ea typeface="Calibri" charset="0"/>
                <a:cs typeface="Calibri" charset="0"/>
              </a:rPr>
              <a:t>): </a:t>
            </a:r>
            <a:r>
              <a:rPr lang="es-MX" sz="1300" dirty="0">
                <a:latin typeface="Calibri" charset="0"/>
                <a:ea typeface="Calibri" charset="0"/>
                <a:cs typeface="Calibri" charset="0"/>
              </a:rPr>
              <a:t>Individuos u otras partes interesadas que aportan valor a la organización o que, de otro modo, están interesadas en las actividades de la organización o afectadas por ellas.</a:t>
            </a:r>
          </a:p>
          <a:p>
            <a:pPr>
              <a:defRPr/>
            </a:pPr>
            <a:endParaRPr lang="es-ES" sz="13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  <p:sp>
        <p:nvSpPr>
          <p:cNvPr id="7" name="Elipse 6"/>
          <p:cNvSpPr/>
          <p:nvPr/>
        </p:nvSpPr>
        <p:spPr>
          <a:xfrm>
            <a:off x="3307332" y="2460073"/>
            <a:ext cx="2416764" cy="2461937"/>
          </a:xfrm>
          <a:prstGeom prst="ellipse">
            <a:avLst/>
          </a:prstGeom>
          <a:noFill/>
          <a:ln w="25400">
            <a:solidFill>
              <a:srgbClr val="808799">
                <a:alpha val="54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ctángulo redondeado 7"/>
          <p:cNvSpPr/>
          <p:nvPr/>
        </p:nvSpPr>
        <p:spPr>
          <a:xfrm>
            <a:off x="1484467" y="2277767"/>
            <a:ext cx="1820185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00B1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PE" sz="14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Proveedores</a:t>
            </a:r>
          </a:p>
        </p:txBody>
      </p:sp>
      <p:sp>
        <p:nvSpPr>
          <p:cNvPr id="9" name="Elipse 8"/>
          <p:cNvSpPr/>
          <p:nvPr/>
        </p:nvSpPr>
        <p:spPr>
          <a:xfrm>
            <a:off x="2668248" y="2264274"/>
            <a:ext cx="709324" cy="706632"/>
          </a:xfrm>
          <a:prstGeom prst="ellipse">
            <a:avLst/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redondeado 10"/>
          <p:cNvSpPr/>
          <p:nvPr/>
        </p:nvSpPr>
        <p:spPr>
          <a:xfrm>
            <a:off x="1170046" y="3228255"/>
            <a:ext cx="1820185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8EC5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</a:pPr>
            <a:r>
              <a:rPr lang="es-PE" sz="1400" b="1" dirty="0">
                <a:solidFill>
                  <a:srgbClr val="92C24E"/>
                </a:solidFill>
                <a:latin typeface="Calibri" charset="0"/>
                <a:ea typeface="Calibri" charset="0"/>
                <a:cs typeface="Calibri" charset="0"/>
              </a:rPr>
              <a:t>Comunidad</a:t>
            </a:r>
            <a:endParaRPr lang="es-ES_tradnl" sz="1400" dirty="0">
              <a:solidFill>
                <a:srgbClr val="92C24E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2353828" y="3214762"/>
            <a:ext cx="709324" cy="706632"/>
          </a:xfrm>
          <a:prstGeom prst="ellipse">
            <a:avLst/>
          </a:prstGeom>
          <a:solidFill>
            <a:srgbClr val="8E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ángulo redondeado 13"/>
          <p:cNvSpPr/>
          <p:nvPr/>
        </p:nvSpPr>
        <p:spPr>
          <a:xfrm>
            <a:off x="1352684" y="4189977"/>
            <a:ext cx="1820185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714F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PE" sz="14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Gobierno</a:t>
            </a:r>
          </a:p>
        </p:txBody>
      </p:sp>
      <p:sp>
        <p:nvSpPr>
          <p:cNvPr id="15" name="Elipse 14"/>
          <p:cNvSpPr/>
          <p:nvPr/>
        </p:nvSpPr>
        <p:spPr>
          <a:xfrm>
            <a:off x="2536466" y="4176483"/>
            <a:ext cx="709324" cy="706632"/>
          </a:xfrm>
          <a:prstGeom prst="ellipse">
            <a:avLst/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redondeado 15"/>
          <p:cNvSpPr/>
          <p:nvPr/>
        </p:nvSpPr>
        <p:spPr>
          <a:xfrm>
            <a:off x="5852262" y="4176463"/>
            <a:ext cx="1998396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EE46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82613" lvl="0">
              <a:lnSpc>
                <a:spcPct val="90000"/>
              </a:lnSpc>
            </a:pPr>
            <a:r>
              <a:rPr lang="es-PE" sz="14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Trabajadores</a:t>
            </a:r>
          </a:p>
        </p:txBody>
      </p:sp>
      <p:sp>
        <p:nvSpPr>
          <p:cNvPr id="17" name="Elipse 16"/>
          <p:cNvSpPr/>
          <p:nvPr/>
        </p:nvSpPr>
        <p:spPr>
          <a:xfrm>
            <a:off x="5809731" y="4162970"/>
            <a:ext cx="709324" cy="706632"/>
          </a:xfrm>
          <a:prstGeom prst="ellips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/>
          <p:cNvSpPr/>
          <p:nvPr/>
        </p:nvSpPr>
        <p:spPr>
          <a:xfrm>
            <a:off x="6037038" y="3208075"/>
            <a:ext cx="1823027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FEC2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73100" lvl="0" indent="-90488">
              <a:lnSpc>
                <a:spcPct val="90000"/>
              </a:lnSpc>
            </a:pPr>
            <a:r>
              <a:rPr lang="es-PE" sz="1400" b="1" dirty="0">
                <a:solidFill>
                  <a:srgbClr val="FEC212"/>
                </a:solidFill>
                <a:latin typeface="Calibri" charset="0"/>
                <a:ea typeface="Calibri" charset="0"/>
                <a:cs typeface="Calibri" charset="0"/>
              </a:rPr>
              <a:t>Accionistas</a:t>
            </a:r>
          </a:p>
        </p:txBody>
      </p:sp>
      <p:sp>
        <p:nvSpPr>
          <p:cNvPr id="19" name="Elipse 18"/>
          <p:cNvSpPr/>
          <p:nvPr/>
        </p:nvSpPr>
        <p:spPr>
          <a:xfrm>
            <a:off x="5994507" y="3194582"/>
            <a:ext cx="709324" cy="706632"/>
          </a:xfrm>
          <a:prstGeom prst="ellipse">
            <a:avLst/>
          </a:prstGeom>
          <a:solidFill>
            <a:srgbClr val="FE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/>
        </p:nvSpPr>
        <p:spPr>
          <a:xfrm>
            <a:off x="5601705" y="2236290"/>
            <a:ext cx="1823027" cy="686655"/>
          </a:xfrm>
          <a:prstGeom prst="roundRect">
            <a:avLst>
              <a:gd name="adj" fmla="val 47824"/>
            </a:avLst>
          </a:prstGeom>
          <a:solidFill>
            <a:schemeClr val="bg1"/>
          </a:solidFill>
          <a:ln w="19050">
            <a:solidFill>
              <a:srgbClr val="808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57238" lvl="0" indent="-127000"/>
            <a:r>
              <a:rPr lang="es-PE" sz="1400" b="1" dirty="0">
                <a:solidFill>
                  <a:srgbClr val="808799"/>
                </a:solidFill>
                <a:latin typeface="Calibri" charset="0"/>
                <a:ea typeface="Calibri" charset="0"/>
                <a:cs typeface="Calibri" charset="0"/>
              </a:rPr>
              <a:t>Clientes</a:t>
            </a:r>
          </a:p>
        </p:txBody>
      </p:sp>
      <p:sp>
        <p:nvSpPr>
          <p:cNvPr id="21" name="Elipse 20"/>
          <p:cNvSpPr/>
          <p:nvPr/>
        </p:nvSpPr>
        <p:spPr>
          <a:xfrm>
            <a:off x="5591828" y="2226808"/>
            <a:ext cx="709324" cy="706632"/>
          </a:xfrm>
          <a:prstGeom prst="ellipse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8" name="Triángulo 27"/>
          <p:cNvSpPr/>
          <p:nvPr/>
        </p:nvSpPr>
        <p:spPr>
          <a:xfrm rot="15300000">
            <a:off x="5474301" y="2594680"/>
            <a:ext cx="167089" cy="134364"/>
          </a:xfrm>
          <a:prstGeom prst="triangle">
            <a:avLst>
              <a:gd name="adj" fmla="val 34770"/>
            </a:avLst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9" name="Triángulo 28"/>
          <p:cNvSpPr/>
          <p:nvPr/>
        </p:nvSpPr>
        <p:spPr>
          <a:xfrm rot="16200000">
            <a:off x="5861632" y="3489468"/>
            <a:ext cx="167089" cy="134364"/>
          </a:xfrm>
          <a:prstGeom prst="triangle">
            <a:avLst/>
          </a:prstGeom>
          <a:solidFill>
            <a:srgbClr val="FEC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0" name="Triángulo 29"/>
          <p:cNvSpPr/>
          <p:nvPr/>
        </p:nvSpPr>
        <p:spPr>
          <a:xfrm rot="16946467">
            <a:off x="5685116" y="4353047"/>
            <a:ext cx="167089" cy="134364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Triángulo 30"/>
          <p:cNvSpPr/>
          <p:nvPr/>
        </p:nvSpPr>
        <p:spPr>
          <a:xfrm rot="4469506">
            <a:off x="3196372" y="4365364"/>
            <a:ext cx="167089" cy="134364"/>
          </a:xfrm>
          <a:prstGeom prst="triangle">
            <a:avLst/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2" name="Triángulo 31"/>
          <p:cNvSpPr/>
          <p:nvPr/>
        </p:nvSpPr>
        <p:spPr>
          <a:xfrm rot="5400000">
            <a:off x="3029222" y="3500896"/>
            <a:ext cx="167089" cy="134364"/>
          </a:xfrm>
          <a:prstGeom prst="triangle">
            <a:avLst/>
          </a:prstGeom>
          <a:solidFill>
            <a:srgbClr val="8E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3" name="Triángulo 32"/>
          <p:cNvSpPr/>
          <p:nvPr/>
        </p:nvSpPr>
        <p:spPr>
          <a:xfrm rot="6202974">
            <a:off x="3334960" y="2647235"/>
            <a:ext cx="167089" cy="134364"/>
          </a:xfrm>
          <a:prstGeom prst="triangle">
            <a:avLst>
              <a:gd name="adj" fmla="val 51933"/>
            </a:avLst>
          </a:prstGeom>
          <a:solidFill>
            <a:srgbClr val="00B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34" name="Agrupar 33"/>
          <p:cNvGrpSpPr/>
          <p:nvPr/>
        </p:nvGrpSpPr>
        <p:grpSpPr>
          <a:xfrm>
            <a:off x="3584877" y="2731691"/>
            <a:ext cx="159708" cy="159101"/>
            <a:chOff x="3427964" y="2244682"/>
            <a:chExt cx="225891" cy="225034"/>
          </a:xfrm>
        </p:grpSpPr>
        <p:sp>
          <p:nvSpPr>
            <p:cNvPr id="35" name="Elipse 34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00B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Elipse 35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0B1C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37" name="Agrupar 36"/>
          <p:cNvGrpSpPr/>
          <p:nvPr/>
        </p:nvGrpSpPr>
        <p:grpSpPr>
          <a:xfrm>
            <a:off x="3253956" y="3503575"/>
            <a:ext cx="159708" cy="159101"/>
            <a:chOff x="3427964" y="2244682"/>
            <a:chExt cx="225891" cy="225034"/>
          </a:xfrm>
        </p:grpSpPr>
        <p:sp>
          <p:nvSpPr>
            <p:cNvPr id="38" name="Elipse 37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8EC5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8EC54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40" name="Agrupar 39"/>
          <p:cNvGrpSpPr/>
          <p:nvPr/>
        </p:nvGrpSpPr>
        <p:grpSpPr>
          <a:xfrm>
            <a:off x="3396939" y="4273444"/>
            <a:ext cx="159708" cy="159101"/>
            <a:chOff x="3427964" y="2244682"/>
            <a:chExt cx="225891" cy="225034"/>
          </a:xfrm>
        </p:grpSpPr>
        <p:sp>
          <p:nvSpPr>
            <p:cNvPr id="41" name="Elipse 40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480321" y="4306666"/>
            <a:ext cx="159708" cy="159101"/>
            <a:chOff x="3427964" y="2244682"/>
            <a:chExt cx="225891" cy="225034"/>
          </a:xfrm>
        </p:grpSpPr>
        <p:sp>
          <p:nvSpPr>
            <p:cNvPr id="44" name="Elipse 43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EE46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EE463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46" name="Agrupar 45"/>
          <p:cNvGrpSpPr/>
          <p:nvPr/>
        </p:nvGrpSpPr>
        <p:grpSpPr>
          <a:xfrm>
            <a:off x="5640029" y="3482472"/>
            <a:ext cx="159708" cy="159101"/>
            <a:chOff x="3427964" y="2244682"/>
            <a:chExt cx="225891" cy="225034"/>
          </a:xfrm>
        </p:grpSpPr>
        <p:sp>
          <p:nvSpPr>
            <p:cNvPr id="47" name="Elipse 46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EC2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8" name="Elipse 47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FEC21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49" name="Agrupar 48"/>
          <p:cNvGrpSpPr/>
          <p:nvPr/>
        </p:nvGrpSpPr>
        <p:grpSpPr>
          <a:xfrm>
            <a:off x="5267072" y="2703128"/>
            <a:ext cx="159708" cy="159101"/>
            <a:chOff x="3427964" y="2244682"/>
            <a:chExt cx="225891" cy="225034"/>
          </a:xfrm>
        </p:grpSpPr>
        <p:sp>
          <p:nvSpPr>
            <p:cNvPr id="50" name="Elipse 4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8087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1" name="Elipse 50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80879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28872" y="3332284"/>
            <a:ext cx="418935" cy="418935"/>
          </a:xfrm>
          <a:prstGeom prst="rect">
            <a:avLst/>
          </a:prstGeom>
        </p:spPr>
      </p:pic>
      <p:pic>
        <p:nvPicPr>
          <p:cNvPr id="52" name="Imagen 51"/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6207" y="2320773"/>
            <a:ext cx="482923" cy="482923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20014" y="4265661"/>
            <a:ext cx="501252" cy="501252"/>
          </a:xfrm>
          <a:prstGeom prst="rect">
            <a:avLst/>
          </a:prstGeom>
        </p:spPr>
      </p:pic>
      <p:pic>
        <p:nvPicPr>
          <p:cNvPr id="54" name="Imagen 53"/>
          <p:cNvPicPr>
            <a:picLocks noChangeAspect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6696" y="2390683"/>
            <a:ext cx="469567" cy="469567"/>
          </a:xfrm>
          <a:prstGeom prst="rect">
            <a:avLst/>
          </a:prstGeom>
        </p:spPr>
      </p:pic>
      <p:pic>
        <p:nvPicPr>
          <p:cNvPr id="55" name="Imagen 54"/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1749" y="3332284"/>
            <a:ext cx="496201" cy="496201"/>
          </a:xfrm>
          <a:prstGeom prst="rect">
            <a:avLst/>
          </a:prstGeom>
        </p:spPr>
      </p:pic>
      <p:pic>
        <p:nvPicPr>
          <p:cNvPr id="56" name="Imagen 55"/>
          <p:cNvPicPr>
            <a:picLocks noChangeAspect="1"/>
          </p:cNvPicPr>
          <p:nvPr/>
        </p:nvPicPr>
        <p:blipFill>
          <a:blip r:embed="rId1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8248" y="4294917"/>
            <a:ext cx="442740" cy="442740"/>
          </a:xfrm>
          <a:prstGeom prst="rect">
            <a:avLst/>
          </a:prstGeom>
        </p:spPr>
      </p:pic>
      <p:sp>
        <p:nvSpPr>
          <p:cNvPr id="57" name="Rectángulo 56"/>
          <p:cNvSpPr/>
          <p:nvPr/>
        </p:nvSpPr>
        <p:spPr>
          <a:xfrm>
            <a:off x="3676450" y="3506375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PE" b="1" dirty="0"/>
              <a:t>Organización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474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/>
          <p:nvPr/>
        </p:nvSpPr>
        <p:spPr>
          <a:xfrm>
            <a:off x="512569" y="920558"/>
            <a:ext cx="720449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NECESIDADES Y EXPECTATIVAS DE LOS STAKEHOLDERS</a:t>
            </a:r>
          </a:p>
        </p:txBody>
      </p:sp>
      <p:sp>
        <p:nvSpPr>
          <p:cNvPr id="4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311191"/>
              </p:ext>
            </p:extLst>
          </p:nvPr>
        </p:nvGraphicFramePr>
        <p:xfrm>
          <a:off x="1219200" y="1506635"/>
          <a:ext cx="6705600" cy="3560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Parte Interesada</a:t>
                      </a:r>
                    </a:p>
                  </a:txBody>
                  <a:tcPr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Necesidades y Expectativas</a:t>
                      </a:r>
                    </a:p>
                  </a:txBody>
                  <a:tcPr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lvl="0" indent="0" algn="l">
                        <a:buClr>
                          <a:srgbClr val="00B1C3"/>
                        </a:buClr>
                        <a:buFont typeface="Arial" charset="0"/>
                        <a:buNone/>
                        <a:tabLst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Clientes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193675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1C3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Calidad, Precio y Desempeño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lvl="0" indent="0" algn="l">
                        <a:buClr>
                          <a:srgbClr val="00B1C3"/>
                        </a:buClr>
                        <a:buFont typeface="Arial" charset="0"/>
                        <a:buNone/>
                        <a:tabLst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Propietarios/Accionistas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193675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1C3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Rentabilidad Sostenida y Transparencia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4810">
                <a:tc>
                  <a:txBody>
                    <a:bodyPr/>
                    <a:lstStyle/>
                    <a:p>
                      <a:pPr marL="88900" lvl="0" indent="0" algn="l">
                        <a:buClr>
                          <a:srgbClr val="00B1C3"/>
                        </a:buClr>
                        <a:buFont typeface="Arial" charset="0"/>
                        <a:buNone/>
                        <a:tabLst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Personas de la Organización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Buen ambiente de trabajo</a:t>
                      </a:r>
                    </a:p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Estabilidad laboral</a:t>
                      </a:r>
                    </a:p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Reconocimiento y recompensa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24">
                <a:tc>
                  <a:txBody>
                    <a:bodyPr/>
                    <a:lstStyle/>
                    <a:p>
                      <a:pPr marL="889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1C3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Proveedores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193675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1C3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Beneficios mutuos y continuidad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61312">
                <a:tc>
                  <a:txBody>
                    <a:bodyPr/>
                    <a:lstStyle/>
                    <a:p>
                      <a:pPr marL="889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1C3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s-PE" sz="1600" b="1" dirty="0">
                          <a:latin typeface="Calibri" charset="0"/>
                          <a:ea typeface="Calibri" charset="0"/>
                          <a:cs typeface="Calibri" charset="0"/>
                        </a:rPr>
                        <a:t>Sociedad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Protección ambiental</a:t>
                      </a:r>
                    </a:p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Comportamiento ético</a:t>
                      </a:r>
                    </a:p>
                    <a:p>
                      <a:pPr marL="285750" lvl="0" indent="-193675" algn="l">
                        <a:buClr>
                          <a:srgbClr val="00B1C3"/>
                        </a:buClr>
                        <a:buFont typeface="Arial" charset="0"/>
                        <a:buChar char="•"/>
                        <a:tabLst/>
                      </a:pPr>
                      <a:r>
                        <a:rPr lang="es-PE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Cumplimiento de requisitos legales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A4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512571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4642E28-119B-4B67-B136-E55AF7914E2E}"/>
              </a:ext>
            </a:extLst>
          </p:cNvPr>
          <p:cNvSpPr txBox="1"/>
          <p:nvPr/>
        </p:nvSpPr>
        <p:spPr>
          <a:xfrm>
            <a:off x="508290" y="921427"/>
            <a:ext cx="3884323" cy="1800493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GESTIÓN DE CALIDAD</a:t>
            </a:r>
          </a:p>
          <a:p>
            <a:pPr marL="180975" indent="-180975">
              <a:spcBef>
                <a:spcPct val="0"/>
              </a:spcBef>
              <a:buFont typeface="Arial" charset="0"/>
              <a:buChar char="•"/>
            </a:pPr>
            <a:r>
              <a:rPr lang="es-MX" altLang="es-PE" sz="1600" dirty="0">
                <a:latin typeface="Calibri" charset="0"/>
                <a:ea typeface="Calibri" charset="0"/>
                <a:cs typeface="Calibri" charset="0"/>
              </a:rPr>
              <a:t>Según la Norma ISO 9001, Gestión de Calidad es:</a:t>
            </a:r>
            <a:br>
              <a:rPr lang="es-MX" altLang="es-PE" sz="1600" dirty="0">
                <a:latin typeface="Calibri" charset="0"/>
                <a:ea typeface="Calibri" charset="0"/>
                <a:cs typeface="Calibri" charset="0"/>
              </a:rPr>
            </a:br>
            <a:br>
              <a:rPr lang="es-MX" altLang="es-PE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altLang="es-PE" sz="1600" b="1" dirty="0">
                <a:latin typeface="Calibri" charset="0"/>
                <a:ea typeface="Calibri" charset="0"/>
                <a:cs typeface="Calibri" charset="0"/>
              </a:rPr>
              <a:t>“Actividades coordinadas para dirigir y controlar una organización en lo relativo a la calidad”</a:t>
            </a:r>
            <a:endParaRPr lang="es-ES" altLang="es-PE" sz="1600" b="1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Imagen 1" descr="shutterstock_638046163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497276"/>
            <a:ext cx="3924300" cy="4736711"/>
          </a:xfrm>
          <a:prstGeom prst="rect">
            <a:avLst/>
          </a:prstGeom>
        </p:spPr>
      </p:pic>
      <p:sp>
        <p:nvSpPr>
          <p:cNvPr id="5" name="Rectangle 5"/>
          <p:cNvSpPr/>
          <p:nvPr/>
        </p:nvSpPr>
        <p:spPr>
          <a:xfrm>
            <a:off x="503238" y="377440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GESTIÓN DE LA CALIDAD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18523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Diseño predetermin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Papel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22783</TotalTime>
  <Words>3703</Words>
  <Application>Microsoft Office PowerPoint</Application>
  <PresentationFormat>Presentación en pantalla (16:10)</PresentationFormat>
  <Paragraphs>447</Paragraphs>
  <Slides>43</Slides>
  <Notes>39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0" baseType="lpstr">
      <vt:lpstr>Arial</vt:lpstr>
      <vt:lpstr>Calibri</vt:lpstr>
      <vt:lpstr>Graphik Bold</vt:lpstr>
      <vt:lpstr>Graphik Medium</vt:lpstr>
      <vt:lpstr>Graphik Regular</vt:lpstr>
      <vt:lpstr>Wingdings 3</vt:lpstr>
      <vt:lpstr>1_Diseño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Isil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Isil</dc:creator>
  <cp:lastModifiedBy>katya garvich</cp:lastModifiedBy>
  <cp:revision>1514</cp:revision>
  <dcterms:created xsi:type="dcterms:W3CDTF">2006-06-01T21:36:52Z</dcterms:created>
  <dcterms:modified xsi:type="dcterms:W3CDTF">2024-11-11T00:01:07Z</dcterms:modified>
</cp:coreProperties>
</file>